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3" r:id="rId1"/>
  </p:sldMasterIdLst>
  <p:notesMasterIdLst>
    <p:notesMasterId r:id="rId15"/>
  </p:notesMasterIdLst>
  <p:handoutMasterIdLst>
    <p:handoutMasterId r:id="rId16"/>
  </p:handoutMasterIdLst>
  <p:sldIdLst>
    <p:sldId id="256" r:id="rId2"/>
    <p:sldId id="366" r:id="rId3"/>
    <p:sldId id="367" r:id="rId4"/>
    <p:sldId id="368" r:id="rId5"/>
    <p:sldId id="370" r:id="rId6"/>
    <p:sldId id="394" r:id="rId7"/>
    <p:sldId id="288" r:id="rId8"/>
    <p:sldId id="396" r:id="rId9"/>
    <p:sldId id="371" r:id="rId10"/>
    <p:sldId id="372" r:id="rId11"/>
    <p:sldId id="373" r:id="rId12"/>
    <p:sldId id="374" r:id="rId13"/>
    <p:sldId id="375" r:id="rId14"/>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28" autoAdjust="0"/>
  </p:normalViewPr>
  <p:slideViewPr>
    <p:cSldViewPr snapToGrid="0">
      <p:cViewPr varScale="1">
        <p:scale>
          <a:sx n="92" d="100"/>
          <a:sy n="92" d="100"/>
        </p:scale>
        <p:origin x="-1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02"/>
    </p:cViewPr>
  </p:sorterViewPr>
  <p:notesViewPr>
    <p:cSldViewPr snapToGrid="0">
      <p:cViewPr varScale="1">
        <p:scale>
          <a:sx n="51" d="100"/>
          <a:sy n="51" d="100"/>
        </p:scale>
        <p:origin x="-1920" y="-84"/>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9683" name="Rectangle 3"/>
          <p:cNvSpPr>
            <a:spLocks noGrp="1" noChangeArrowheads="1"/>
          </p:cNvSpPr>
          <p:nvPr>
            <p:ph type="dt" sz="quarter" idx="1"/>
          </p:nvPr>
        </p:nvSpPr>
        <p:spPr bwMode="auto">
          <a:xfrm>
            <a:off x="5265738"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9684" name="Rectangle 4"/>
          <p:cNvSpPr>
            <a:spLocks noGrp="1" noChangeArrowheads="1"/>
          </p:cNvSpPr>
          <p:nvPr>
            <p:ph type="ftr" sz="quarter" idx="2"/>
          </p:nvPr>
        </p:nvSpPr>
        <p:spPr bwMode="auto">
          <a:xfrm>
            <a:off x="0"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9685" name="Rectangle 5"/>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610F2FB-F1B7-48CB-ABD7-00507BC67D6E}" type="slidenum">
              <a:rPr lang="en-US"/>
              <a:pPr>
                <a:defRPr/>
              </a:pPr>
              <a:t>‹#›</a:t>
            </a:fld>
            <a:endParaRPr lang="en-US"/>
          </a:p>
        </p:txBody>
      </p:sp>
    </p:spTree>
    <p:extLst>
      <p:ext uri="{BB962C8B-B14F-4D97-AF65-F5344CB8AC3E}">
        <p14:creationId xmlns:p14="http://schemas.microsoft.com/office/powerpoint/2010/main" val="245426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41987"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41991"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14BF76D-2FCA-4CFF-B068-A6D09EB238BF}" type="slidenum">
              <a:rPr lang="en-US"/>
              <a:pPr>
                <a:defRPr/>
              </a:pPr>
              <a:t>‹#›</a:t>
            </a:fld>
            <a:endParaRPr lang="en-US"/>
          </a:p>
        </p:txBody>
      </p:sp>
    </p:spTree>
    <p:extLst>
      <p:ext uri="{BB962C8B-B14F-4D97-AF65-F5344CB8AC3E}">
        <p14:creationId xmlns:p14="http://schemas.microsoft.com/office/powerpoint/2010/main" val="1003965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A23BA3A8-B03D-42DB-A8B5-AD92FB1E0BD0}" type="slidenum">
              <a:rPr lang="en-US" smtClean="0"/>
              <a:pPr eaLnBrk="1" hangingPunct="1"/>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solidFill>
                  <a:srgbClr val="000000"/>
                </a:solidFill>
              </a:rPr>
              <a:t>The Importance </a:t>
            </a:r>
            <a:r>
              <a:rPr lang="en-US" smtClean="0">
                <a:solidFill>
                  <a:srgbClr val="000000"/>
                </a:solidFill>
              </a:rPr>
              <a:t>of Downtowns </a:t>
            </a:r>
            <a:r>
              <a:rPr lang="en-US" dirty="0" smtClean="0">
                <a:solidFill>
                  <a:srgbClr val="000000"/>
                </a:solidFill>
              </a:rPr>
              <a:t>- Why should we revitalize them?</a:t>
            </a:r>
          </a:p>
          <a:p>
            <a:pPr eaLnBrk="1" hangingPunct="1">
              <a:defRPr/>
            </a:pPr>
            <a:endParaRPr lang="en-US" dirty="0" smtClean="0">
              <a:solidFill>
                <a:srgbClr val="000000"/>
              </a:solidFill>
            </a:endParaRPr>
          </a:p>
          <a:p>
            <a:pPr eaLnBrk="1" hangingPunct="1">
              <a:defRPr/>
            </a:pPr>
            <a:r>
              <a:rPr lang="en-US" u="sng" dirty="0" smtClean="0"/>
              <a:t>Employment Center:</a:t>
            </a:r>
            <a:r>
              <a:rPr lang="en-US" dirty="0" smtClean="0"/>
              <a:t> </a:t>
            </a:r>
          </a:p>
          <a:p>
            <a:pPr eaLnBrk="1" hangingPunct="1">
              <a:defRPr/>
            </a:pPr>
            <a:r>
              <a:rPr lang="en-US" u="sng" dirty="0" smtClean="0"/>
              <a:t>Tax base:</a:t>
            </a:r>
            <a:r>
              <a:rPr lang="en-US" dirty="0" smtClean="0"/>
              <a:t> compare DT's to the value of the balance of the community.  Downtown represents substantial tax base</a:t>
            </a:r>
          </a:p>
          <a:p>
            <a:pPr eaLnBrk="1" hangingPunct="1">
              <a:defRPr/>
            </a:pPr>
            <a:r>
              <a:rPr lang="en-US" u="sng" dirty="0" smtClean="0"/>
              <a:t>Shopping and service center:</a:t>
            </a:r>
            <a:r>
              <a:rPr lang="en-US" dirty="0" smtClean="0"/>
              <a:t> The </a:t>
            </a:r>
            <a:r>
              <a:rPr lang="en-US" dirty="0" err="1" smtClean="0"/>
              <a:t>CBD</a:t>
            </a:r>
            <a:r>
              <a:rPr lang="en-US" dirty="0" smtClean="0"/>
              <a:t> is an essential area, CANNOT be with out retail and just be a service center. DT's are best as mixed-use developments areas, many with 24-hour activity.</a:t>
            </a:r>
          </a:p>
          <a:p>
            <a:pPr eaLnBrk="1" hangingPunct="1">
              <a:defRPr/>
            </a:pPr>
            <a:r>
              <a:rPr lang="en-US" u="sng" dirty="0" smtClean="0"/>
              <a:t>Historic area:</a:t>
            </a:r>
            <a:r>
              <a:rPr lang="en-US" dirty="0" smtClean="0"/>
              <a:t> This is the core of the community. The point at which the city began to grow from.  What makes your community special.</a:t>
            </a:r>
          </a:p>
          <a:p>
            <a:pPr eaLnBrk="1" hangingPunct="1">
              <a:defRPr/>
            </a:pPr>
            <a:r>
              <a:rPr lang="en-US" u="sng" dirty="0" smtClean="0"/>
              <a:t>Private and public investment:</a:t>
            </a:r>
            <a:r>
              <a:rPr lang="en-US" dirty="0" smtClean="0"/>
              <a:t> Downtown/historic commercial district building owners have let the value of the real estate decline while residential real estate has not been allowed to decline.</a:t>
            </a:r>
          </a:p>
          <a:p>
            <a:pPr eaLnBrk="1" hangingPunct="1">
              <a:defRPr/>
            </a:pPr>
            <a:r>
              <a:rPr lang="en-US" u="sng" dirty="0" smtClean="0"/>
              <a:t>Tourism draw:</a:t>
            </a:r>
            <a:r>
              <a:rPr lang="en-US" dirty="0" smtClean="0"/>
              <a:t> Unique shops, atmosphere, location, relation to natural resources.  (shopping, history, natural resources)</a:t>
            </a:r>
          </a:p>
          <a:p>
            <a:pPr eaLnBrk="1" hangingPunct="1">
              <a:defRPr/>
            </a:pPr>
            <a:r>
              <a:rPr lang="en-US" u="sng" dirty="0" smtClean="0"/>
              <a:t>Government center:</a:t>
            </a:r>
            <a:r>
              <a:rPr lang="en-US" dirty="0" smtClean="0"/>
              <a:t> Court Houses, Post Offices, City Hall, Federal Buildings, etc.</a:t>
            </a:r>
          </a:p>
          <a:p>
            <a:pPr eaLnBrk="1" hangingPunct="1">
              <a:defRPr/>
            </a:pPr>
            <a:r>
              <a:rPr lang="en-US" u="sng" dirty="0" smtClean="0"/>
              <a:t>Downtown provides the city or village with a sense of community and place.</a:t>
            </a:r>
            <a:r>
              <a:rPr lang="en-US" dirty="0" smtClean="0"/>
              <a:t>  These are quality of life issues.</a:t>
            </a:r>
          </a:p>
          <a:p>
            <a:pPr eaLnBrk="1" hangingPunct="1">
              <a:defRPr/>
            </a:pPr>
            <a:endParaRPr 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AC89F963-5BB7-47CE-916A-860531DAEF54}" type="slidenum">
              <a:rPr lang="en-US" smtClean="0"/>
              <a:pPr eaLnBrk="1" hangingPunct="1"/>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28336903-5AFB-4FB2-BA36-105AEFEF87BD}" type="slidenum">
              <a:rPr lang="en-US" smtClean="0"/>
              <a:pPr eaLnBrk="1" hangingPunct="1"/>
              <a:t>7</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Main Street™ is a philosophy, a program, and a proven comprehensive approach to downtown commercial district revitalization.  This approach has been implemented in over 1,200 cities and towns in 40 states across the nation with the help of the National Main Street Center and statewide downtown revitalization programs.</a:t>
            </a:r>
          </a:p>
          <a:p>
            <a:pPr eaLnBrk="1" hangingPunct="1"/>
            <a:r>
              <a:rPr lang="en-US" smtClean="0"/>
              <a:t> </a:t>
            </a:r>
          </a:p>
          <a:p>
            <a:pPr eaLnBrk="1" hangingPunct="1"/>
            <a:r>
              <a:rPr lang="en-US" smtClean="0"/>
              <a:t>The success of the Main Street™ approach is based on its comprehensive nature.  By carefully integrating four points into a practical downtown management strategy, a local Main Street™ program will produce fundamental changes in a community's economic base:</a:t>
            </a:r>
          </a:p>
          <a:p>
            <a:pPr eaLnBrk="1" hangingPunct="1"/>
            <a:r>
              <a:rPr lang="en-US" smtClean="0"/>
              <a:t> </a:t>
            </a:r>
          </a:p>
          <a:p>
            <a:pPr eaLnBrk="1" hangingPunct="1"/>
            <a:r>
              <a:rPr lang="en-US" b="1" i="1" smtClean="0"/>
              <a:t>Organization</a:t>
            </a:r>
            <a:r>
              <a:rPr lang="en-US" smtClean="0"/>
              <a:t>  involves building a Main Street™ framework that is well represented by business and property owners, bankers, citizens, public officials, chambers of commerce, and other local economic development organizations.  Everyone must work together to renew downtown.  A strong organization provides the stability to build and maintain a long-term effort.</a:t>
            </a:r>
          </a:p>
          <a:p>
            <a:pPr eaLnBrk="1" hangingPunct="1"/>
            <a:r>
              <a:rPr lang="en-US" smtClean="0"/>
              <a:t> </a:t>
            </a:r>
          </a:p>
          <a:p>
            <a:pPr eaLnBrk="1" hangingPunct="1"/>
            <a:r>
              <a:rPr lang="en-US" b="1" i="1" smtClean="0"/>
              <a:t>Promotion</a:t>
            </a:r>
            <a:r>
              <a:rPr lang="en-US" smtClean="0"/>
              <a:t>  creates excitement downtown.  Street festivals, parades, retail events, and image development campaigns are some of the ways Main Street™ encourages customer traffic.  Promotion involves marketing an enticing image to shoppers, investors, and visitors.</a:t>
            </a:r>
          </a:p>
          <a:p>
            <a:pPr eaLnBrk="1" hangingPunct="1"/>
            <a:r>
              <a:rPr lang="en-US" smtClean="0"/>
              <a:t> </a:t>
            </a:r>
          </a:p>
          <a:p>
            <a:pPr eaLnBrk="1" hangingPunct="1"/>
            <a:r>
              <a:rPr lang="en-US" b="1" i="1" smtClean="0"/>
              <a:t>Design</a:t>
            </a:r>
            <a:r>
              <a:rPr lang="en-US" smtClean="0"/>
              <a:t>  enhances the attractiveness of the business district.  Historic building rehabilitation, street and alley clean-up, colorful banners, landscaping, and lighting all improve the physical image of the downtown as a quality place to shop, work, walk, invest in, and live.  Design improvements result in a reinvestment of public and private dollars to downtown. </a:t>
            </a:r>
          </a:p>
          <a:p>
            <a:pPr eaLnBrk="1" hangingPunct="1"/>
            <a:r>
              <a:rPr lang="en-US" smtClean="0"/>
              <a:t> </a:t>
            </a:r>
          </a:p>
          <a:p>
            <a:pPr eaLnBrk="1" hangingPunct="1"/>
            <a:r>
              <a:rPr lang="en-US" b="1" i="1" smtClean="0"/>
              <a:t>Economic Restructuring  </a:t>
            </a:r>
            <a:r>
              <a:rPr lang="en-US" smtClean="0"/>
              <a:t>involves analyzing current market forces to develop long-term solutions.  Recruiting new businesses, creatively converting unused space for new uses, and sharpening the competitiveness of Main Street's traditional merchants are examples of economic restructuring activities.</a:t>
            </a:r>
          </a:p>
          <a:p>
            <a:pPr eaLnBrk="1" hangingPunct="1"/>
            <a:r>
              <a:rPr lang="en-US" smtClean="0"/>
              <a:t/>
            </a:r>
            <a:br>
              <a:rPr lang="en-US" smtClean="0"/>
            </a:b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r>
              <a:rPr lang="en-US" b="1" dirty="0" smtClean="0"/>
              <a:t>1.Comprehensive</a:t>
            </a:r>
            <a:r>
              <a:rPr lang="en-US" dirty="0" smtClean="0"/>
              <a:t>.  A single project cannot revitalize a downtown or commercial neighborhood.  An ongoing series of initiatives is vital to build community support and create lasting progress.</a:t>
            </a:r>
          </a:p>
          <a:p>
            <a:pPr eaLnBrk="1" hangingPunct="1">
              <a:defRPr/>
            </a:pPr>
            <a:r>
              <a:rPr lang="en-US" dirty="0" smtClean="0"/>
              <a:t> </a:t>
            </a:r>
          </a:p>
          <a:p>
            <a:pPr eaLnBrk="1" hangingPunct="1">
              <a:defRPr/>
            </a:pPr>
            <a:r>
              <a:rPr lang="en-US" b="1" dirty="0" smtClean="0"/>
              <a:t>2. Incremental</a:t>
            </a:r>
            <a:r>
              <a:rPr lang="en-US" dirty="0" smtClean="0"/>
              <a:t>.  Small projects make a big difference.  They demonstrate that "things are happening" on Main Street and hone the skills and confidence the program will need to tackle more complex projects.</a:t>
            </a:r>
          </a:p>
          <a:p>
            <a:pPr eaLnBrk="1" hangingPunct="1">
              <a:defRPr/>
            </a:pPr>
            <a:r>
              <a:rPr lang="en-US" dirty="0" smtClean="0"/>
              <a:t> </a:t>
            </a:r>
          </a:p>
          <a:p>
            <a:pPr eaLnBrk="1" hangingPunct="1">
              <a:defRPr/>
            </a:pPr>
            <a:r>
              <a:rPr lang="en-US" b="1" dirty="0" smtClean="0"/>
              <a:t>3. Self-Help</a:t>
            </a:r>
            <a:r>
              <a:rPr lang="en-US" dirty="0" smtClean="0"/>
              <a:t>.  The State can provide valuable direction and technical assistance, but only local leadership can breed long-term success by fostering and demonstrating community involvement and commitment to the revitalization effort.</a:t>
            </a:r>
          </a:p>
          <a:p>
            <a:pPr eaLnBrk="1" hangingPunct="1">
              <a:defRPr/>
            </a:pPr>
            <a:r>
              <a:rPr lang="en-US" dirty="0" smtClean="0"/>
              <a:t> </a:t>
            </a:r>
          </a:p>
          <a:p>
            <a:pPr eaLnBrk="1" hangingPunct="1">
              <a:defRPr/>
            </a:pPr>
            <a:r>
              <a:rPr lang="en-US" b="1" dirty="0" smtClean="0"/>
              <a:t>4. Public/Private Partnership</a:t>
            </a:r>
            <a:r>
              <a:rPr lang="en-US" dirty="0" smtClean="0"/>
              <a:t>.  Every local Main Street™ program needs the support and expertise of both the public and private sectors.  For an effective partnership, each must recognize the strengths and weaknesses of the other.</a:t>
            </a:r>
          </a:p>
          <a:p>
            <a:pPr eaLnBrk="1" hangingPunct="1">
              <a:defRPr/>
            </a:pPr>
            <a:r>
              <a:rPr lang="en-US" dirty="0" smtClean="0"/>
              <a:t> </a:t>
            </a:r>
          </a:p>
          <a:p>
            <a:pPr eaLnBrk="1" hangingPunct="1">
              <a:defRPr/>
            </a:pPr>
            <a:r>
              <a:rPr lang="en-US" b="1" dirty="0" smtClean="0"/>
              <a:t>5. Identifying and Capitalizing on Existing Assets</a:t>
            </a:r>
            <a:r>
              <a:rPr lang="en-US" dirty="0" smtClean="0"/>
              <a:t>.  Unique offerings and local assets provide the solid foundation for a successful Main Street™ initiative.</a:t>
            </a:r>
          </a:p>
          <a:p>
            <a:pPr eaLnBrk="1" hangingPunct="1">
              <a:defRPr/>
            </a:pPr>
            <a:r>
              <a:rPr lang="en-US" dirty="0" smtClean="0"/>
              <a:t> </a:t>
            </a:r>
          </a:p>
          <a:p>
            <a:pPr eaLnBrk="1" hangingPunct="1">
              <a:defRPr/>
            </a:pPr>
            <a:r>
              <a:rPr lang="en-US" b="1" dirty="0" smtClean="0"/>
              <a:t>6. Quality</a:t>
            </a:r>
            <a:r>
              <a:rPr lang="en-US" dirty="0" smtClean="0"/>
              <a:t>.  From storefront design to promotional campaigns to special events, quality must be instilled in the organization.</a:t>
            </a:r>
          </a:p>
          <a:p>
            <a:pPr eaLnBrk="1" hangingPunct="1">
              <a:defRPr/>
            </a:pPr>
            <a:r>
              <a:rPr lang="en-US" dirty="0" smtClean="0"/>
              <a:t> </a:t>
            </a:r>
          </a:p>
          <a:p>
            <a:pPr eaLnBrk="1" hangingPunct="1">
              <a:defRPr/>
            </a:pPr>
            <a:r>
              <a:rPr lang="en-US" b="1" dirty="0" smtClean="0"/>
              <a:t>7. Change</a:t>
            </a:r>
            <a:r>
              <a:rPr lang="en-US" dirty="0" smtClean="0"/>
              <a:t>.  Changing community attitudes and habits is essential to bring about a commercial district renaissance.  A carefully planned Main Street™ program will help shift public perceptions and practices to support and sustain the revitalization process.</a:t>
            </a:r>
          </a:p>
          <a:p>
            <a:pPr eaLnBrk="1" hangingPunct="1">
              <a:defRPr/>
            </a:pPr>
            <a:r>
              <a:rPr lang="en-US" dirty="0" smtClean="0"/>
              <a:t> </a:t>
            </a:r>
          </a:p>
          <a:p>
            <a:pPr eaLnBrk="1" hangingPunct="1">
              <a:defRPr/>
            </a:pPr>
            <a:r>
              <a:rPr lang="en-US" b="1" dirty="0" smtClean="0"/>
              <a:t>8. Action Oriented</a:t>
            </a:r>
            <a:r>
              <a:rPr lang="en-US" dirty="0" smtClean="0"/>
              <a:t>.  Frequent visible changes in the look and activities of the commercial district will reinforce the perception of positive change.  Small, but dramatic, improvements early in the process will remind the community that the revitalization effort is underway.</a:t>
            </a:r>
          </a:p>
          <a:p>
            <a:pPr eaLnBrk="1" hangingPunct="1">
              <a:defRPr/>
            </a:pPr>
            <a:r>
              <a:rPr lang="en-US" dirty="0" smtClean="0"/>
              <a:t/>
            </a:r>
            <a:br>
              <a:rPr lang="en-US" dirty="0" smtClean="0"/>
            </a:br>
            <a:endParaRPr 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FC589A01-3F47-4CD1-B4DC-AB8C69B47EB3}" type="slidenum">
              <a:rPr lang="en-US" smtClean="0"/>
              <a:pPr eaLnBrk="1" hangingPunct="1"/>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1521A1F9-709B-48B6-9F2F-F44E7C239AA0}" type="slidenum">
              <a:rPr lang="en-US"/>
              <a:pPr>
                <a:defRPr/>
              </a:pPr>
              <a:t>‹#›</a:t>
            </a:fld>
            <a:endParaRPr lang="en-US"/>
          </a:p>
        </p:txBody>
      </p:sp>
    </p:spTree>
    <p:extLst>
      <p:ext uri="{BB962C8B-B14F-4D97-AF65-F5344CB8AC3E}">
        <p14:creationId xmlns:p14="http://schemas.microsoft.com/office/powerpoint/2010/main" val="32888372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E4CD8F9-F8B1-4B10-9EDF-67D987BCAFE5}" type="slidenum">
              <a:rPr lang="en-US"/>
              <a:pPr>
                <a:defRPr/>
              </a:pPr>
              <a:t>‹#›</a:t>
            </a:fld>
            <a:endParaRPr lang="en-US"/>
          </a:p>
        </p:txBody>
      </p:sp>
    </p:spTree>
    <p:extLst>
      <p:ext uri="{BB962C8B-B14F-4D97-AF65-F5344CB8AC3E}">
        <p14:creationId xmlns:p14="http://schemas.microsoft.com/office/powerpoint/2010/main" val="356211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A4FEEB5-C8A3-4BA6-8AAA-6C2D7273B4CB}" type="slidenum">
              <a:rPr lang="en-US"/>
              <a:pPr>
                <a:defRPr/>
              </a:pPr>
              <a:t>‹#›</a:t>
            </a:fld>
            <a:endParaRPr lang="en-US"/>
          </a:p>
        </p:txBody>
      </p:sp>
    </p:spTree>
    <p:extLst>
      <p:ext uri="{BB962C8B-B14F-4D97-AF65-F5344CB8AC3E}">
        <p14:creationId xmlns:p14="http://schemas.microsoft.com/office/powerpoint/2010/main" val="2121940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66E42263-2B26-4146-B5E2-902A235AA9FE}" type="slidenum">
              <a:rPr lang="en-US"/>
              <a:pPr>
                <a:defRPr/>
              </a:pPr>
              <a:t>‹#›</a:t>
            </a:fld>
            <a:endParaRPr lang="en-US"/>
          </a:p>
        </p:txBody>
      </p:sp>
    </p:spTree>
    <p:extLst>
      <p:ext uri="{BB962C8B-B14F-4D97-AF65-F5344CB8AC3E}">
        <p14:creationId xmlns:p14="http://schemas.microsoft.com/office/powerpoint/2010/main" val="257117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D9F1AE5B-DAD7-4F48-9E09-A97875A630CA}"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02683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FA02CDF6-20F5-429F-8020-14B2A37EB18B}" type="slidenum">
              <a:rPr lang="en-US"/>
              <a:pPr>
                <a:defRPr/>
              </a:pPr>
              <a:t>‹#›</a:t>
            </a:fld>
            <a:endParaRPr lang="en-US"/>
          </a:p>
        </p:txBody>
      </p:sp>
    </p:spTree>
    <p:extLst>
      <p:ext uri="{BB962C8B-B14F-4D97-AF65-F5344CB8AC3E}">
        <p14:creationId xmlns:p14="http://schemas.microsoft.com/office/powerpoint/2010/main" val="17156103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4BE4F0B-4F9E-415A-B396-3704D66DF3EF}" type="slidenum">
              <a:rPr lang="en-US"/>
              <a:pPr>
                <a:defRPr/>
              </a:pPr>
              <a:t>‹#›</a:t>
            </a:fld>
            <a:endParaRPr lang="en-US"/>
          </a:p>
        </p:txBody>
      </p:sp>
    </p:spTree>
    <p:extLst>
      <p:ext uri="{BB962C8B-B14F-4D97-AF65-F5344CB8AC3E}">
        <p14:creationId xmlns:p14="http://schemas.microsoft.com/office/powerpoint/2010/main" val="213558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F07A110-FBCE-4AE0-AB42-182ACE72EE79}" type="slidenum">
              <a:rPr lang="en-US"/>
              <a:pPr>
                <a:defRPr/>
              </a:pPr>
              <a:t>‹#›</a:t>
            </a:fld>
            <a:endParaRPr lang="en-US"/>
          </a:p>
        </p:txBody>
      </p:sp>
    </p:spTree>
    <p:extLst>
      <p:ext uri="{BB962C8B-B14F-4D97-AF65-F5344CB8AC3E}">
        <p14:creationId xmlns:p14="http://schemas.microsoft.com/office/powerpoint/2010/main" val="194442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B8A5EA38-13D2-426C-80F0-B76CD9A3D08E}"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78415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5BFE2D1-7FCF-4FFB-B1A0-28B753E06D6B}" type="slidenum">
              <a:rPr lang="en-US"/>
              <a:pPr>
                <a:defRPr/>
              </a:pPr>
              <a:t>‹#›</a:t>
            </a:fld>
            <a:endParaRPr lang="en-US"/>
          </a:p>
        </p:txBody>
      </p:sp>
    </p:spTree>
    <p:extLst>
      <p:ext uri="{BB962C8B-B14F-4D97-AF65-F5344CB8AC3E}">
        <p14:creationId xmlns:p14="http://schemas.microsoft.com/office/powerpoint/2010/main" val="403899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10348FAF-D5FB-4BE9-B092-1BA4701D4DFD}"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98466388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062B6809-F427-456C-849E-918B8B790DEC}"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77875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9529D6BF-4167-4D8E-BCDB-7FF4C9423F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53" r:id="rId4"/>
    <p:sldLayoutId id="2147484054" r:id="rId5"/>
    <p:sldLayoutId id="2147484061" r:id="rId6"/>
    <p:sldLayoutId id="2147484055" r:id="rId7"/>
    <p:sldLayoutId id="2147484062" r:id="rId8"/>
    <p:sldLayoutId id="2147484063" r:id="rId9"/>
    <p:sldLayoutId id="2147484056" r:id="rId10"/>
    <p:sldLayoutId id="2147484057" r:id="rId11"/>
    <p:sldLayoutId id="2147484064" r:id="rId12"/>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Franklin Gothic Medium" pitchFamily="34" charset="0"/>
        </a:defRPr>
      </a:lvl2pPr>
      <a:lvl3pPr algn="l" rtl="0" fontAlgn="base">
        <a:spcBef>
          <a:spcPct val="0"/>
        </a:spcBef>
        <a:spcAft>
          <a:spcPct val="0"/>
        </a:spcAft>
        <a:defRPr sz="3000">
          <a:solidFill>
            <a:schemeClr val="tx2"/>
          </a:solidFill>
          <a:latin typeface="Franklin Gothic Medium" pitchFamily="34" charset="0"/>
        </a:defRPr>
      </a:lvl3pPr>
      <a:lvl4pPr algn="l" rtl="0" fontAlgn="base">
        <a:spcBef>
          <a:spcPct val="0"/>
        </a:spcBef>
        <a:spcAft>
          <a:spcPct val="0"/>
        </a:spcAft>
        <a:defRPr sz="3000">
          <a:solidFill>
            <a:schemeClr val="tx2"/>
          </a:solidFill>
          <a:latin typeface="Franklin Gothic Medium" pitchFamily="34" charset="0"/>
        </a:defRPr>
      </a:lvl4pPr>
      <a:lvl5pPr algn="l" rtl="0" fontAlgn="base">
        <a:spcBef>
          <a:spcPct val="0"/>
        </a:spcBef>
        <a:spcAft>
          <a:spcPct val="0"/>
        </a:spcAft>
        <a:defRPr sz="3000">
          <a:solidFill>
            <a:schemeClr val="tx2"/>
          </a:solidFill>
          <a:latin typeface="Franklin Gothic Medium" pitchFamily="34" charset="0"/>
        </a:defRPr>
      </a:lvl5pPr>
      <a:lvl6pPr marL="457200" algn="l" rtl="0" fontAlgn="base">
        <a:spcBef>
          <a:spcPct val="0"/>
        </a:spcBef>
        <a:spcAft>
          <a:spcPct val="0"/>
        </a:spcAft>
        <a:defRPr sz="3000">
          <a:solidFill>
            <a:schemeClr val="tx2"/>
          </a:solidFill>
          <a:latin typeface="Franklin Gothic Medium" pitchFamily="34" charset="0"/>
        </a:defRPr>
      </a:lvl6pPr>
      <a:lvl7pPr marL="914400" algn="l" rtl="0" fontAlgn="base">
        <a:spcBef>
          <a:spcPct val="0"/>
        </a:spcBef>
        <a:spcAft>
          <a:spcPct val="0"/>
        </a:spcAft>
        <a:defRPr sz="3000">
          <a:solidFill>
            <a:schemeClr val="tx2"/>
          </a:solidFill>
          <a:latin typeface="Franklin Gothic Medium" pitchFamily="34" charset="0"/>
        </a:defRPr>
      </a:lvl7pPr>
      <a:lvl8pPr marL="1371600" algn="l" rtl="0" fontAlgn="base">
        <a:spcBef>
          <a:spcPct val="0"/>
        </a:spcBef>
        <a:spcAft>
          <a:spcPct val="0"/>
        </a:spcAft>
        <a:defRPr sz="3000">
          <a:solidFill>
            <a:schemeClr val="tx2"/>
          </a:solidFill>
          <a:latin typeface="Franklin Gothic Medium" pitchFamily="34" charset="0"/>
        </a:defRPr>
      </a:lvl8pPr>
      <a:lvl9pPr marL="1828800" algn="l" rtl="0" fontAlgn="base">
        <a:spcBef>
          <a:spcPct val="0"/>
        </a:spcBef>
        <a:spcAft>
          <a:spcPct val="0"/>
        </a:spcAft>
        <a:defRPr sz="3000">
          <a:solidFill>
            <a:schemeClr val="tx2"/>
          </a:solidFill>
          <a:latin typeface="Franklin Gothic Medium" pitchFamily="34"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919F80"/>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CFD7C7"/>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F8CFB1"/>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49438" y="1027113"/>
            <a:ext cx="6680200" cy="1162050"/>
          </a:xfrm>
        </p:spPr>
        <p:txBody>
          <a:bodyPr anchor="t"/>
          <a:lstStyle/>
          <a:p>
            <a:pPr fontAlgn="auto">
              <a:spcAft>
                <a:spcPts val="0"/>
              </a:spcAft>
              <a:defRPr/>
            </a:pPr>
            <a:r>
              <a:rPr lang="en-US" sz="3200" b="0" dirty="0" smtClean="0">
                <a:solidFill>
                  <a:schemeClr val="accent2"/>
                </a:solidFill>
              </a:rPr>
              <a:t>Sustainability and</a:t>
            </a:r>
            <a:br>
              <a:rPr lang="en-US" sz="3200" b="0" dirty="0" smtClean="0">
                <a:solidFill>
                  <a:schemeClr val="accent2"/>
                </a:solidFill>
              </a:rPr>
            </a:br>
            <a:r>
              <a:rPr lang="en-US" sz="3200" b="0" dirty="0" smtClean="0">
                <a:solidFill>
                  <a:schemeClr val="accent2"/>
                </a:solidFill>
              </a:rPr>
              <a:t>Historic Preservation</a:t>
            </a:r>
            <a:endParaRPr lang="en-US" sz="3200" b="0" dirty="0">
              <a:solidFill>
                <a:schemeClr val="accent2"/>
              </a:solidFill>
            </a:endParaRPr>
          </a:p>
        </p:txBody>
      </p:sp>
      <p:sp>
        <p:nvSpPr>
          <p:cNvPr id="3075" name="Subtitle 1"/>
          <p:cNvSpPr>
            <a:spLocks noGrp="1"/>
          </p:cNvSpPr>
          <p:nvPr>
            <p:ph type="subTitle" idx="1"/>
          </p:nvPr>
        </p:nvSpPr>
        <p:spPr>
          <a:xfrm>
            <a:off x="1901825" y="2168525"/>
            <a:ext cx="5976938" cy="741363"/>
          </a:xfrm>
        </p:spPr>
        <p:txBody>
          <a:bodyPr>
            <a:normAutofit/>
          </a:bodyPr>
          <a:lstStyle/>
          <a:p>
            <a:pPr fontAlgn="auto">
              <a:spcAft>
                <a:spcPts val="0"/>
              </a:spcAft>
              <a:buFont typeface="Wingdings"/>
              <a:buNone/>
              <a:defRPr/>
            </a:pPr>
            <a:r>
              <a:rPr lang="en-US" b="0" i="1" dirty="0" smtClean="0">
                <a:solidFill>
                  <a:schemeClr val="bg1">
                    <a:lumMod val="50000"/>
                  </a:schemeClr>
                </a:solidFill>
                <a:latin typeface="+mj-lt"/>
              </a:rPr>
              <a:t>“Old ideas use new buildings; new ideas use old buildings.” – </a:t>
            </a:r>
            <a:r>
              <a:rPr lang="en-US" b="0" dirty="0" smtClean="0">
                <a:solidFill>
                  <a:schemeClr val="bg1">
                    <a:lumMod val="50000"/>
                  </a:schemeClr>
                </a:solidFill>
                <a:latin typeface="+mj-lt"/>
              </a:rPr>
              <a:t>Jane Jacobs</a:t>
            </a:r>
          </a:p>
        </p:txBody>
      </p:sp>
      <p:pic>
        <p:nvPicPr>
          <p:cNvPr id="9220" name="Picture 4" descr="C:\Users\nvann\Desktop\DAHP Exec Summary\CIMG2648.jpeg"/>
          <p:cNvPicPr>
            <a:picLocks noChangeAspect="1" noChangeArrowheads="1"/>
          </p:cNvPicPr>
          <p:nvPr/>
        </p:nvPicPr>
        <p:blipFill>
          <a:blip r:embed="rId3" cstate="print">
            <a:extLst>
              <a:ext uri="{28A0092B-C50C-407E-A947-70E740481C1C}">
                <a14:useLocalDpi xmlns:a14="http://schemas.microsoft.com/office/drawing/2010/main" val="0"/>
              </a:ext>
            </a:extLst>
          </a:blip>
          <a:srcRect l="36359" r="37930"/>
          <a:stretch>
            <a:fillRect/>
          </a:stretch>
        </p:blipFill>
        <p:spPr bwMode="auto">
          <a:xfrm>
            <a:off x="7481888" y="3005138"/>
            <a:ext cx="11811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C:\Users\nvann\Desktop\DAHP Exec Summary\Gable-SW-New.jpg"/>
          <p:cNvPicPr>
            <a:picLocks noChangeAspect="1" noChangeArrowheads="1"/>
          </p:cNvPicPr>
          <p:nvPr/>
        </p:nvPicPr>
        <p:blipFill>
          <a:blip r:embed="rId4">
            <a:extLst>
              <a:ext uri="{28A0092B-C50C-407E-A947-70E740481C1C}">
                <a14:useLocalDpi xmlns:a14="http://schemas.microsoft.com/office/drawing/2010/main" val="0"/>
              </a:ext>
            </a:extLst>
          </a:blip>
          <a:srcRect l="21053" r="46806"/>
          <a:stretch>
            <a:fillRect/>
          </a:stretch>
        </p:blipFill>
        <p:spPr bwMode="auto">
          <a:xfrm>
            <a:off x="6003925" y="3005138"/>
            <a:ext cx="1477963"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C:\Users\nvann\Desktop\DAHP Exec Summary\100106_smr_pearl_249.tif"/>
          <p:cNvPicPr>
            <a:picLocks noChangeAspect="1" noChangeArrowheads="1"/>
          </p:cNvPicPr>
          <p:nvPr/>
        </p:nvPicPr>
        <p:blipFill>
          <a:blip r:embed="rId5">
            <a:extLst>
              <a:ext uri="{28A0092B-C50C-407E-A947-70E740481C1C}">
                <a14:useLocalDpi xmlns:a14="http://schemas.microsoft.com/office/drawing/2010/main" val="0"/>
              </a:ext>
            </a:extLst>
          </a:blip>
          <a:srcRect l="20049" r="14865"/>
          <a:stretch>
            <a:fillRect/>
          </a:stretch>
        </p:blipFill>
        <p:spPr bwMode="auto">
          <a:xfrm>
            <a:off x="4506913" y="3005138"/>
            <a:ext cx="149701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215900" y="190500"/>
            <a:ext cx="8789988" cy="825500"/>
          </a:xfrm>
          <a:prstGeom prst="rect">
            <a:avLst/>
          </a:prstGeom>
        </p:spPr>
        <p:txBody>
          <a:bodyPr>
            <a:norm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defRPr/>
            </a:pPr>
            <a:r>
              <a:rPr lang="en-US" sz="2000" b="0" dirty="0" smtClean="0">
                <a:solidFill>
                  <a:schemeClr val="bg1">
                    <a:lumMod val="50000"/>
                  </a:schemeClr>
                </a:solidFill>
              </a:rPr>
              <a:t>Washington State Department of Archaeology and Historic Preservation</a:t>
            </a:r>
          </a:p>
          <a:p>
            <a:pPr>
              <a:defRPr/>
            </a:pPr>
            <a:r>
              <a:rPr lang="en-US" sz="2400" b="0" dirty="0" smtClean="0">
                <a:solidFill>
                  <a:schemeClr val="bg1">
                    <a:lumMod val="50000"/>
                  </a:schemeClr>
                </a:solidFill>
              </a:rPr>
              <a:t>Executive Summary 2011</a:t>
            </a:r>
            <a:endParaRPr lang="en-US" sz="2400" b="0" dirty="0">
              <a:solidFill>
                <a:schemeClr val="bg1">
                  <a:lumMod val="50000"/>
                </a:schemeClr>
              </a:solidFill>
            </a:endParaRPr>
          </a:p>
        </p:txBody>
      </p:sp>
      <p:sp>
        <p:nvSpPr>
          <p:cNvPr id="3" name="TextBox 2"/>
          <p:cNvSpPr txBox="1"/>
          <p:nvPr/>
        </p:nvSpPr>
        <p:spPr>
          <a:xfrm>
            <a:off x="138113" y="4300538"/>
            <a:ext cx="2476500" cy="307975"/>
          </a:xfrm>
          <a:prstGeom prst="rect">
            <a:avLst/>
          </a:prstGeom>
          <a:noFill/>
        </p:spPr>
        <p:txBody>
          <a:bodyPr>
            <a:spAutoFit/>
          </a:bodyPr>
          <a:lstStyle/>
          <a:p>
            <a:pPr>
              <a:defRPr/>
            </a:pPr>
            <a:r>
              <a:rPr lang="en-US" sz="1400" i="1" dirty="0">
                <a:solidFill>
                  <a:schemeClr val="accent6"/>
                </a:solidFill>
              </a:rPr>
              <a:t>salvage and recycle</a:t>
            </a:r>
          </a:p>
        </p:txBody>
      </p:sp>
      <p:sp>
        <p:nvSpPr>
          <p:cNvPr id="10" name="TextBox 9"/>
          <p:cNvSpPr txBox="1"/>
          <p:nvPr/>
        </p:nvSpPr>
        <p:spPr>
          <a:xfrm>
            <a:off x="215900" y="3125788"/>
            <a:ext cx="2474913" cy="306387"/>
          </a:xfrm>
          <a:prstGeom prst="rect">
            <a:avLst/>
          </a:prstGeom>
          <a:noFill/>
        </p:spPr>
        <p:txBody>
          <a:bodyPr>
            <a:spAutoFit/>
          </a:bodyPr>
          <a:lstStyle/>
          <a:p>
            <a:pPr>
              <a:defRPr/>
            </a:pPr>
            <a:r>
              <a:rPr lang="en-US" sz="1400" i="1" dirty="0">
                <a:solidFill>
                  <a:schemeClr val="accent6"/>
                </a:solidFill>
              </a:rPr>
              <a:t>energy efficiency</a:t>
            </a:r>
          </a:p>
        </p:txBody>
      </p:sp>
      <p:sp>
        <p:nvSpPr>
          <p:cNvPr id="11" name="TextBox 10"/>
          <p:cNvSpPr txBox="1"/>
          <p:nvPr/>
        </p:nvSpPr>
        <p:spPr>
          <a:xfrm>
            <a:off x="900113" y="6064250"/>
            <a:ext cx="2476500" cy="307975"/>
          </a:xfrm>
          <a:prstGeom prst="rect">
            <a:avLst/>
          </a:prstGeom>
          <a:noFill/>
        </p:spPr>
        <p:txBody>
          <a:bodyPr>
            <a:spAutoFit/>
          </a:bodyPr>
          <a:lstStyle/>
          <a:p>
            <a:pPr>
              <a:defRPr/>
            </a:pPr>
            <a:r>
              <a:rPr lang="en-US" sz="1400" i="1" dirty="0">
                <a:solidFill>
                  <a:schemeClr val="accent6"/>
                </a:solidFill>
              </a:rPr>
              <a:t>reuse, repair and renewal</a:t>
            </a:r>
          </a:p>
        </p:txBody>
      </p:sp>
      <p:sp>
        <p:nvSpPr>
          <p:cNvPr id="12" name="TextBox 11"/>
          <p:cNvSpPr txBox="1"/>
          <p:nvPr/>
        </p:nvSpPr>
        <p:spPr>
          <a:xfrm>
            <a:off x="1666875" y="5103813"/>
            <a:ext cx="2474913" cy="306387"/>
          </a:xfrm>
          <a:prstGeom prst="rect">
            <a:avLst/>
          </a:prstGeom>
          <a:noFill/>
        </p:spPr>
        <p:txBody>
          <a:bodyPr>
            <a:spAutoFit/>
          </a:bodyPr>
          <a:lstStyle/>
          <a:p>
            <a:pPr>
              <a:defRPr/>
            </a:pPr>
            <a:r>
              <a:rPr lang="en-US" sz="1400" i="1" dirty="0">
                <a:solidFill>
                  <a:schemeClr val="accent6"/>
                </a:solidFill>
              </a:rPr>
              <a:t>healthier environments</a:t>
            </a:r>
          </a:p>
        </p:txBody>
      </p:sp>
      <p:sp>
        <p:nvSpPr>
          <p:cNvPr id="13" name="TextBox 12"/>
          <p:cNvSpPr txBox="1"/>
          <p:nvPr/>
        </p:nvSpPr>
        <p:spPr>
          <a:xfrm>
            <a:off x="900113" y="3611563"/>
            <a:ext cx="3241675" cy="307975"/>
          </a:xfrm>
          <a:prstGeom prst="rect">
            <a:avLst/>
          </a:prstGeom>
          <a:noFill/>
        </p:spPr>
        <p:txBody>
          <a:bodyPr>
            <a:spAutoFit/>
          </a:bodyPr>
          <a:lstStyle/>
          <a:p>
            <a:pPr>
              <a:defRPr/>
            </a:pPr>
            <a:r>
              <a:rPr lang="en-US" sz="1400" i="1" dirty="0">
                <a:solidFill>
                  <a:schemeClr val="accent6"/>
                </a:solidFill>
              </a:rPr>
              <a:t>improved and reused infrastructure</a:t>
            </a:r>
          </a:p>
        </p:txBody>
      </p:sp>
      <p:sp>
        <p:nvSpPr>
          <p:cNvPr id="14" name="TextBox 13"/>
          <p:cNvSpPr txBox="1"/>
          <p:nvPr/>
        </p:nvSpPr>
        <p:spPr>
          <a:xfrm>
            <a:off x="1049338" y="4692650"/>
            <a:ext cx="3128962" cy="307975"/>
          </a:xfrm>
          <a:prstGeom prst="rect">
            <a:avLst/>
          </a:prstGeom>
          <a:noFill/>
        </p:spPr>
        <p:txBody>
          <a:bodyPr>
            <a:spAutoFit/>
          </a:bodyPr>
          <a:lstStyle/>
          <a:p>
            <a:pPr>
              <a:defRPr/>
            </a:pPr>
            <a:r>
              <a:rPr lang="en-US" sz="1400" i="1" dirty="0">
                <a:solidFill>
                  <a:schemeClr val="accent6"/>
                </a:solidFill>
              </a:rPr>
              <a:t>local products, materials and labor</a:t>
            </a:r>
          </a:p>
        </p:txBody>
      </p:sp>
      <p:sp>
        <p:nvSpPr>
          <p:cNvPr id="15" name="TextBox 14"/>
          <p:cNvSpPr txBox="1"/>
          <p:nvPr/>
        </p:nvSpPr>
        <p:spPr>
          <a:xfrm>
            <a:off x="95250" y="5553075"/>
            <a:ext cx="4429125" cy="307975"/>
          </a:xfrm>
          <a:prstGeom prst="rect">
            <a:avLst/>
          </a:prstGeom>
          <a:noFill/>
        </p:spPr>
        <p:txBody>
          <a:bodyPr>
            <a:spAutoFit/>
          </a:bodyPr>
          <a:lstStyle/>
          <a:p>
            <a:pPr>
              <a:defRPr/>
            </a:pPr>
            <a:r>
              <a:rPr lang="en-US" sz="1400" i="1" dirty="0">
                <a:solidFill>
                  <a:schemeClr val="accent6"/>
                </a:solidFill>
              </a:rPr>
              <a:t>reduced construction and demolition waste</a:t>
            </a:r>
          </a:p>
        </p:txBody>
      </p:sp>
      <p:cxnSp>
        <p:nvCxnSpPr>
          <p:cNvPr id="5" name="Straight Connector 4"/>
          <p:cNvCxnSpPr/>
          <p:nvPr/>
        </p:nvCxnSpPr>
        <p:spPr>
          <a:xfrm>
            <a:off x="1865313" y="2133600"/>
            <a:ext cx="665003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65313" y="1016000"/>
            <a:ext cx="665003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fontAlgn="auto">
              <a:spcAft>
                <a:spcPts val="0"/>
              </a:spcAft>
              <a:defRPr/>
            </a:pPr>
            <a:r>
              <a:rPr lang="en-US" b="1" dirty="0" smtClean="0">
                <a:solidFill>
                  <a:schemeClr val="accent6"/>
                </a:solidFill>
              </a:rPr>
              <a:t>Next Steps</a:t>
            </a:r>
          </a:p>
        </p:txBody>
      </p:sp>
      <p:sp>
        <p:nvSpPr>
          <p:cNvPr id="4" name="Content Placeholder 2"/>
          <p:cNvSpPr txBox="1">
            <a:spLocks/>
          </p:cNvSpPr>
          <p:nvPr/>
        </p:nvSpPr>
        <p:spPr>
          <a:xfrm>
            <a:off x="1243013" y="2278063"/>
            <a:ext cx="7254875" cy="2127250"/>
          </a:xfrm>
          <a:prstGeom prst="rect">
            <a:avLst/>
          </a:prstGeom>
        </p:spPr>
        <p:txBody>
          <a:bodyPr>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defRPr/>
            </a:pPr>
            <a:r>
              <a:rPr lang="en-US" b="1" cap="small" dirty="0">
                <a:solidFill>
                  <a:schemeClr val="accent2"/>
                </a:solidFill>
              </a:rPr>
              <a:t>New partnerships </a:t>
            </a:r>
            <a:r>
              <a:rPr lang="en-US" dirty="0"/>
              <a:t>and collaboration should be established between historic preservation groups, government officials, policy makers, and green designers and builders in order to increase the number of rehab projects that successfully demonstrate historic preservation as a sustainability tool.</a:t>
            </a:r>
          </a:p>
        </p:txBody>
      </p:sp>
      <p:sp>
        <p:nvSpPr>
          <p:cNvPr id="5" name="Rectangle 4"/>
          <p:cNvSpPr/>
          <p:nvPr/>
        </p:nvSpPr>
        <p:spPr>
          <a:xfrm>
            <a:off x="324907" y="1369924"/>
            <a:ext cx="1291458" cy="156966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9600" b="1" cap="all" dirty="0">
                <a:ln w="0"/>
                <a:solidFill>
                  <a:schemeClr val="accent2"/>
                </a:solidFill>
                <a:effectLst>
                  <a:reflection blurRad="12700" stA="50000" endPos="50000" dist="5000" dir="5400000" sy="-100000" rotWithShape="0"/>
                </a:effectLst>
              </a:rPr>
              <a:t>2</a:t>
            </a:r>
          </a:p>
        </p:txBody>
      </p:sp>
      <p:sp>
        <p:nvSpPr>
          <p:cNvPr id="7" name="Rectangle 6"/>
          <p:cNvSpPr/>
          <p:nvPr/>
        </p:nvSpPr>
        <p:spPr>
          <a:xfrm>
            <a:off x="474663" y="6348413"/>
            <a:ext cx="1619250" cy="338137"/>
          </a:xfrm>
          <a:prstGeom prst="rect">
            <a:avLst/>
          </a:prstGeom>
        </p:spPr>
        <p:txBody>
          <a:bodyPr wrap="none">
            <a:spAutoFit/>
          </a:bodyPr>
          <a:lstStyle/>
          <a:p>
            <a:pPr>
              <a:defRPr/>
            </a:pPr>
            <a:r>
              <a:rPr lang="en-US" sz="1600" b="1" cap="small" dirty="0">
                <a:solidFill>
                  <a:schemeClr val="bg1">
                    <a:lumMod val="75000"/>
                  </a:schemeClr>
                </a:solidFill>
              </a:rPr>
              <a:t>building codes</a:t>
            </a:r>
            <a:endParaRPr lang="en-US" sz="1600" dirty="0">
              <a:solidFill>
                <a:schemeClr val="bg1">
                  <a:lumMod val="75000"/>
                </a:schemeClr>
              </a:solidFill>
            </a:endParaRPr>
          </a:p>
        </p:txBody>
      </p:sp>
      <p:sp>
        <p:nvSpPr>
          <p:cNvPr id="8" name="Rectangle 7"/>
          <p:cNvSpPr/>
          <p:nvPr/>
        </p:nvSpPr>
        <p:spPr>
          <a:xfrm>
            <a:off x="2093913" y="6348413"/>
            <a:ext cx="1897062" cy="338137"/>
          </a:xfrm>
          <a:prstGeom prst="rect">
            <a:avLst/>
          </a:prstGeom>
        </p:spPr>
        <p:txBody>
          <a:bodyPr wrap="none">
            <a:spAutoFit/>
          </a:bodyPr>
          <a:lstStyle/>
          <a:p>
            <a:pPr>
              <a:defRPr/>
            </a:pPr>
            <a:r>
              <a:rPr lang="en-US" sz="1600" b="1" cap="small" dirty="0">
                <a:solidFill>
                  <a:schemeClr val="accent2"/>
                </a:solidFill>
              </a:rPr>
              <a:t>new partnerships</a:t>
            </a:r>
            <a:endParaRPr lang="en-US" sz="1600" dirty="0">
              <a:solidFill>
                <a:schemeClr val="accent2"/>
              </a:solidFill>
            </a:endParaRPr>
          </a:p>
        </p:txBody>
      </p:sp>
      <p:sp>
        <p:nvSpPr>
          <p:cNvPr id="9" name="Rectangle 8"/>
          <p:cNvSpPr/>
          <p:nvPr/>
        </p:nvSpPr>
        <p:spPr>
          <a:xfrm>
            <a:off x="3990975" y="6348413"/>
            <a:ext cx="1149350" cy="338137"/>
          </a:xfrm>
          <a:prstGeom prst="rect">
            <a:avLst/>
          </a:prstGeom>
        </p:spPr>
        <p:txBody>
          <a:bodyPr wrap="none">
            <a:spAutoFit/>
          </a:bodyPr>
          <a:lstStyle/>
          <a:p>
            <a:pPr>
              <a:defRPr/>
            </a:pPr>
            <a:r>
              <a:rPr lang="en-US" sz="1600" b="1" cap="small" dirty="0">
                <a:solidFill>
                  <a:schemeClr val="bg1">
                    <a:lumMod val="75000"/>
                  </a:schemeClr>
                </a:solidFill>
              </a:rPr>
              <a:t>education</a:t>
            </a:r>
            <a:endParaRPr lang="en-US" sz="1600" dirty="0">
              <a:solidFill>
                <a:schemeClr val="bg1">
                  <a:lumMod val="75000"/>
                </a:schemeClr>
              </a:solidFill>
            </a:endParaRPr>
          </a:p>
        </p:txBody>
      </p:sp>
      <p:sp>
        <p:nvSpPr>
          <p:cNvPr id="10" name="Rectangle 9"/>
          <p:cNvSpPr/>
          <p:nvPr/>
        </p:nvSpPr>
        <p:spPr>
          <a:xfrm>
            <a:off x="5140325" y="6348413"/>
            <a:ext cx="1654175" cy="338137"/>
          </a:xfrm>
          <a:prstGeom prst="rect">
            <a:avLst/>
          </a:prstGeom>
        </p:spPr>
        <p:txBody>
          <a:bodyPr wrap="none">
            <a:spAutoFit/>
          </a:bodyPr>
          <a:lstStyle/>
          <a:p>
            <a:pPr>
              <a:defRPr/>
            </a:pPr>
            <a:r>
              <a:rPr lang="en-US" sz="1600" b="1" cap="small" dirty="0">
                <a:solidFill>
                  <a:schemeClr val="bg1">
                    <a:lumMod val="75000"/>
                  </a:schemeClr>
                </a:solidFill>
              </a:rPr>
              <a:t>more research</a:t>
            </a:r>
            <a:endParaRPr lang="en-US" sz="1600" dirty="0">
              <a:solidFill>
                <a:schemeClr val="bg1">
                  <a:lumMod val="75000"/>
                </a:schemeClr>
              </a:solidFill>
            </a:endParaRPr>
          </a:p>
        </p:txBody>
      </p:sp>
      <p:sp>
        <p:nvSpPr>
          <p:cNvPr id="11" name="Rectangle 10"/>
          <p:cNvSpPr/>
          <p:nvPr/>
        </p:nvSpPr>
        <p:spPr>
          <a:xfrm>
            <a:off x="6794500" y="6348413"/>
            <a:ext cx="1042988" cy="338137"/>
          </a:xfrm>
          <a:prstGeom prst="rect">
            <a:avLst/>
          </a:prstGeom>
        </p:spPr>
        <p:txBody>
          <a:bodyPr wrap="none">
            <a:spAutoFit/>
          </a:bodyPr>
          <a:lstStyle/>
          <a:p>
            <a:pPr>
              <a:defRPr/>
            </a:pPr>
            <a:r>
              <a:rPr lang="en-US" sz="1600" b="1" cap="small" dirty="0">
                <a:solidFill>
                  <a:schemeClr val="bg1">
                    <a:lumMod val="75000"/>
                  </a:schemeClr>
                </a:solidFill>
              </a:rPr>
              <a:t>planning</a:t>
            </a:r>
            <a:endParaRPr lang="en-US" sz="1600" dirty="0">
              <a:solidFill>
                <a:schemeClr val="bg1">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fontAlgn="auto">
              <a:spcAft>
                <a:spcPts val="0"/>
              </a:spcAft>
              <a:defRPr/>
            </a:pPr>
            <a:r>
              <a:rPr lang="en-US" b="1" dirty="0" smtClean="0">
                <a:solidFill>
                  <a:schemeClr val="accent6"/>
                </a:solidFill>
              </a:rPr>
              <a:t>Next Steps</a:t>
            </a:r>
          </a:p>
        </p:txBody>
      </p:sp>
      <p:sp>
        <p:nvSpPr>
          <p:cNvPr id="5" name="Content Placeholder 2"/>
          <p:cNvSpPr txBox="1">
            <a:spLocks/>
          </p:cNvSpPr>
          <p:nvPr/>
        </p:nvSpPr>
        <p:spPr>
          <a:xfrm>
            <a:off x="1243013" y="2278063"/>
            <a:ext cx="7254875" cy="212725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defRPr/>
            </a:pPr>
            <a:r>
              <a:rPr lang="en-US" dirty="0"/>
              <a:t>Expand </a:t>
            </a:r>
            <a:r>
              <a:rPr lang="en-US" b="1" cap="small" dirty="0">
                <a:solidFill>
                  <a:schemeClr val="accent2"/>
                </a:solidFill>
              </a:rPr>
              <a:t>education</a:t>
            </a:r>
            <a:r>
              <a:rPr lang="en-US" dirty="0"/>
              <a:t> efforts to all levels of educational institutions, including professional continuing education, that presents historic preservation as a sustainability tool and “green building” practice.</a:t>
            </a:r>
          </a:p>
        </p:txBody>
      </p:sp>
      <p:sp>
        <p:nvSpPr>
          <p:cNvPr id="6" name="Rectangle 5"/>
          <p:cNvSpPr/>
          <p:nvPr/>
        </p:nvSpPr>
        <p:spPr>
          <a:xfrm>
            <a:off x="324907" y="1369924"/>
            <a:ext cx="1291458" cy="156966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9600" b="1" cap="all" dirty="0">
                <a:ln w="0"/>
                <a:solidFill>
                  <a:schemeClr val="accent2"/>
                </a:solidFill>
                <a:effectLst>
                  <a:reflection blurRad="12700" stA="50000" endPos="50000" dist="5000" dir="5400000" sy="-100000" rotWithShape="0"/>
                </a:effectLst>
              </a:rPr>
              <a:t>3</a:t>
            </a:r>
          </a:p>
        </p:txBody>
      </p:sp>
      <p:sp>
        <p:nvSpPr>
          <p:cNvPr id="8" name="Rectangle 7"/>
          <p:cNvSpPr/>
          <p:nvPr/>
        </p:nvSpPr>
        <p:spPr>
          <a:xfrm>
            <a:off x="474663" y="6348413"/>
            <a:ext cx="1619250" cy="338137"/>
          </a:xfrm>
          <a:prstGeom prst="rect">
            <a:avLst/>
          </a:prstGeom>
        </p:spPr>
        <p:txBody>
          <a:bodyPr wrap="none">
            <a:spAutoFit/>
          </a:bodyPr>
          <a:lstStyle/>
          <a:p>
            <a:pPr>
              <a:defRPr/>
            </a:pPr>
            <a:r>
              <a:rPr lang="en-US" sz="1600" b="1" cap="small" dirty="0">
                <a:solidFill>
                  <a:schemeClr val="bg1">
                    <a:lumMod val="75000"/>
                  </a:schemeClr>
                </a:solidFill>
              </a:rPr>
              <a:t>building codes</a:t>
            </a:r>
            <a:endParaRPr lang="en-US" sz="1600" dirty="0">
              <a:solidFill>
                <a:schemeClr val="bg1">
                  <a:lumMod val="75000"/>
                </a:schemeClr>
              </a:solidFill>
            </a:endParaRPr>
          </a:p>
        </p:txBody>
      </p:sp>
      <p:sp>
        <p:nvSpPr>
          <p:cNvPr id="9" name="Rectangle 8"/>
          <p:cNvSpPr/>
          <p:nvPr/>
        </p:nvSpPr>
        <p:spPr>
          <a:xfrm>
            <a:off x="2093913" y="6348413"/>
            <a:ext cx="1897062" cy="338137"/>
          </a:xfrm>
          <a:prstGeom prst="rect">
            <a:avLst/>
          </a:prstGeom>
        </p:spPr>
        <p:txBody>
          <a:bodyPr wrap="none">
            <a:spAutoFit/>
          </a:bodyPr>
          <a:lstStyle/>
          <a:p>
            <a:pPr>
              <a:defRPr/>
            </a:pPr>
            <a:r>
              <a:rPr lang="en-US" sz="1600" b="1" cap="small" dirty="0">
                <a:solidFill>
                  <a:schemeClr val="bg1">
                    <a:lumMod val="75000"/>
                  </a:schemeClr>
                </a:solidFill>
              </a:rPr>
              <a:t>new partnerships</a:t>
            </a:r>
            <a:endParaRPr lang="en-US" sz="1600" dirty="0">
              <a:solidFill>
                <a:schemeClr val="bg1">
                  <a:lumMod val="75000"/>
                </a:schemeClr>
              </a:solidFill>
            </a:endParaRPr>
          </a:p>
        </p:txBody>
      </p:sp>
      <p:sp>
        <p:nvSpPr>
          <p:cNvPr id="10" name="Rectangle 9"/>
          <p:cNvSpPr/>
          <p:nvPr/>
        </p:nvSpPr>
        <p:spPr>
          <a:xfrm>
            <a:off x="3990975" y="6348413"/>
            <a:ext cx="1149350" cy="338137"/>
          </a:xfrm>
          <a:prstGeom prst="rect">
            <a:avLst/>
          </a:prstGeom>
        </p:spPr>
        <p:txBody>
          <a:bodyPr wrap="none">
            <a:spAutoFit/>
          </a:bodyPr>
          <a:lstStyle/>
          <a:p>
            <a:pPr>
              <a:defRPr/>
            </a:pPr>
            <a:r>
              <a:rPr lang="en-US" sz="1600" b="1" cap="small" dirty="0">
                <a:solidFill>
                  <a:schemeClr val="accent2"/>
                </a:solidFill>
              </a:rPr>
              <a:t>education</a:t>
            </a:r>
            <a:endParaRPr lang="en-US" sz="1600" dirty="0">
              <a:solidFill>
                <a:schemeClr val="accent2"/>
              </a:solidFill>
            </a:endParaRPr>
          </a:p>
        </p:txBody>
      </p:sp>
      <p:sp>
        <p:nvSpPr>
          <p:cNvPr id="11" name="Rectangle 10"/>
          <p:cNvSpPr/>
          <p:nvPr/>
        </p:nvSpPr>
        <p:spPr>
          <a:xfrm>
            <a:off x="5140325" y="6348413"/>
            <a:ext cx="1654175" cy="338137"/>
          </a:xfrm>
          <a:prstGeom prst="rect">
            <a:avLst/>
          </a:prstGeom>
        </p:spPr>
        <p:txBody>
          <a:bodyPr wrap="none">
            <a:spAutoFit/>
          </a:bodyPr>
          <a:lstStyle/>
          <a:p>
            <a:pPr>
              <a:defRPr/>
            </a:pPr>
            <a:r>
              <a:rPr lang="en-US" sz="1600" b="1" cap="small" dirty="0">
                <a:solidFill>
                  <a:schemeClr val="bg1">
                    <a:lumMod val="75000"/>
                  </a:schemeClr>
                </a:solidFill>
              </a:rPr>
              <a:t>more research</a:t>
            </a:r>
            <a:endParaRPr lang="en-US" sz="1600" dirty="0">
              <a:solidFill>
                <a:schemeClr val="bg1">
                  <a:lumMod val="75000"/>
                </a:schemeClr>
              </a:solidFill>
            </a:endParaRPr>
          </a:p>
        </p:txBody>
      </p:sp>
      <p:sp>
        <p:nvSpPr>
          <p:cNvPr id="12" name="Rectangle 11"/>
          <p:cNvSpPr/>
          <p:nvPr/>
        </p:nvSpPr>
        <p:spPr>
          <a:xfrm>
            <a:off x="6794500" y="6348413"/>
            <a:ext cx="1042988" cy="338137"/>
          </a:xfrm>
          <a:prstGeom prst="rect">
            <a:avLst/>
          </a:prstGeom>
        </p:spPr>
        <p:txBody>
          <a:bodyPr wrap="none">
            <a:spAutoFit/>
          </a:bodyPr>
          <a:lstStyle/>
          <a:p>
            <a:pPr>
              <a:defRPr/>
            </a:pPr>
            <a:r>
              <a:rPr lang="en-US" sz="1600" b="1" cap="small" dirty="0">
                <a:solidFill>
                  <a:schemeClr val="bg1">
                    <a:lumMod val="75000"/>
                  </a:schemeClr>
                </a:solidFill>
              </a:rPr>
              <a:t>planning</a:t>
            </a:r>
            <a:endParaRPr lang="en-US" sz="1600" dirty="0">
              <a:solidFill>
                <a:schemeClr val="bg1">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fontAlgn="auto">
              <a:spcAft>
                <a:spcPts val="0"/>
              </a:spcAft>
              <a:defRPr/>
            </a:pPr>
            <a:r>
              <a:rPr lang="en-US" b="1" dirty="0" smtClean="0">
                <a:solidFill>
                  <a:schemeClr val="accent6"/>
                </a:solidFill>
              </a:rPr>
              <a:t>Next Steps</a:t>
            </a:r>
          </a:p>
        </p:txBody>
      </p:sp>
      <p:sp>
        <p:nvSpPr>
          <p:cNvPr id="4" name="Content Placeholder 2"/>
          <p:cNvSpPr txBox="1">
            <a:spLocks/>
          </p:cNvSpPr>
          <p:nvPr/>
        </p:nvSpPr>
        <p:spPr>
          <a:xfrm>
            <a:off x="1243013" y="2278063"/>
            <a:ext cx="7254875" cy="212725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defRPr/>
            </a:pPr>
            <a:r>
              <a:rPr lang="en-US" dirty="0"/>
              <a:t>Historic building energy performance needs </a:t>
            </a:r>
            <a:r>
              <a:rPr lang="en-US" b="1" cap="small" dirty="0">
                <a:solidFill>
                  <a:schemeClr val="accent2"/>
                </a:solidFill>
              </a:rPr>
              <a:t>more research</a:t>
            </a:r>
            <a:r>
              <a:rPr lang="en-US" dirty="0"/>
              <a:t> so that decisions to repair and maintain rather than replace are based on both hard data as well as historic character. </a:t>
            </a:r>
          </a:p>
        </p:txBody>
      </p:sp>
      <p:sp>
        <p:nvSpPr>
          <p:cNvPr id="5" name="Rectangle 4"/>
          <p:cNvSpPr/>
          <p:nvPr/>
        </p:nvSpPr>
        <p:spPr>
          <a:xfrm>
            <a:off x="324907" y="1369924"/>
            <a:ext cx="1291458" cy="156966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9600" b="1" cap="all" dirty="0">
                <a:ln w="0"/>
                <a:solidFill>
                  <a:schemeClr val="accent2"/>
                </a:solidFill>
                <a:effectLst>
                  <a:reflection blurRad="12700" stA="50000" endPos="50000" dist="5000" dir="5400000" sy="-100000" rotWithShape="0"/>
                </a:effectLst>
              </a:rPr>
              <a:t>4</a:t>
            </a:r>
          </a:p>
        </p:txBody>
      </p:sp>
      <p:sp>
        <p:nvSpPr>
          <p:cNvPr id="7" name="Rectangle 6"/>
          <p:cNvSpPr/>
          <p:nvPr/>
        </p:nvSpPr>
        <p:spPr>
          <a:xfrm>
            <a:off x="474663" y="6348413"/>
            <a:ext cx="1619250" cy="338137"/>
          </a:xfrm>
          <a:prstGeom prst="rect">
            <a:avLst/>
          </a:prstGeom>
        </p:spPr>
        <p:txBody>
          <a:bodyPr wrap="none">
            <a:spAutoFit/>
          </a:bodyPr>
          <a:lstStyle/>
          <a:p>
            <a:pPr>
              <a:defRPr/>
            </a:pPr>
            <a:r>
              <a:rPr lang="en-US" sz="1600" b="1" cap="small" dirty="0">
                <a:solidFill>
                  <a:schemeClr val="bg1">
                    <a:lumMod val="75000"/>
                  </a:schemeClr>
                </a:solidFill>
              </a:rPr>
              <a:t>building codes</a:t>
            </a:r>
            <a:endParaRPr lang="en-US" sz="1600" dirty="0">
              <a:solidFill>
                <a:schemeClr val="bg1">
                  <a:lumMod val="75000"/>
                </a:schemeClr>
              </a:solidFill>
            </a:endParaRPr>
          </a:p>
        </p:txBody>
      </p:sp>
      <p:sp>
        <p:nvSpPr>
          <p:cNvPr id="8" name="Rectangle 7"/>
          <p:cNvSpPr/>
          <p:nvPr/>
        </p:nvSpPr>
        <p:spPr>
          <a:xfrm>
            <a:off x="2093913" y="6348413"/>
            <a:ext cx="1897062" cy="338137"/>
          </a:xfrm>
          <a:prstGeom prst="rect">
            <a:avLst/>
          </a:prstGeom>
        </p:spPr>
        <p:txBody>
          <a:bodyPr wrap="none">
            <a:spAutoFit/>
          </a:bodyPr>
          <a:lstStyle/>
          <a:p>
            <a:pPr>
              <a:defRPr/>
            </a:pPr>
            <a:r>
              <a:rPr lang="en-US" sz="1600" b="1" cap="small" dirty="0">
                <a:solidFill>
                  <a:schemeClr val="bg1">
                    <a:lumMod val="75000"/>
                  </a:schemeClr>
                </a:solidFill>
              </a:rPr>
              <a:t>new partnerships</a:t>
            </a:r>
            <a:endParaRPr lang="en-US" sz="1600" dirty="0">
              <a:solidFill>
                <a:schemeClr val="bg1">
                  <a:lumMod val="75000"/>
                </a:schemeClr>
              </a:solidFill>
            </a:endParaRPr>
          </a:p>
        </p:txBody>
      </p:sp>
      <p:sp>
        <p:nvSpPr>
          <p:cNvPr id="9" name="Rectangle 8"/>
          <p:cNvSpPr/>
          <p:nvPr/>
        </p:nvSpPr>
        <p:spPr>
          <a:xfrm>
            <a:off x="3990975" y="6348413"/>
            <a:ext cx="1149350" cy="338137"/>
          </a:xfrm>
          <a:prstGeom prst="rect">
            <a:avLst/>
          </a:prstGeom>
        </p:spPr>
        <p:txBody>
          <a:bodyPr wrap="none">
            <a:spAutoFit/>
          </a:bodyPr>
          <a:lstStyle/>
          <a:p>
            <a:pPr>
              <a:defRPr/>
            </a:pPr>
            <a:r>
              <a:rPr lang="en-US" sz="1600" b="1" cap="small" dirty="0">
                <a:solidFill>
                  <a:schemeClr val="bg1">
                    <a:lumMod val="75000"/>
                  </a:schemeClr>
                </a:solidFill>
              </a:rPr>
              <a:t>education</a:t>
            </a:r>
            <a:endParaRPr lang="en-US" sz="1600" dirty="0">
              <a:solidFill>
                <a:schemeClr val="bg1">
                  <a:lumMod val="75000"/>
                </a:schemeClr>
              </a:solidFill>
            </a:endParaRPr>
          </a:p>
        </p:txBody>
      </p:sp>
      <p:sp>
        <p:nvSpPr>
          <p:cNvPr id="10" name="Rectangle 9"/>
          <p:cNvSpPr/>
          <p:nvPr/>
        </p:nvSpPr>
        <p:spPr>
          <a:xfrm>
            <a:off x="5140325" y="6348413"/>
            <a:ext cx="1654175" cy="338137"/>
          </a:xfrm>
          <a:prstGeom prst="rect">
            <a:avLst/>
          </a:prstGeom>
        </p:spPr>
        <p:txBody>
          <a:bodyPr wrap="none">
            <a:spAutoFit/>
          </a:bodyPr>
          <a:lstStyle/>
          <a:p>
            <a:pPr>
              <a:defRPr/>
            </a:pPr>
            <a:r>
              <a:rPr lang="en-US" sz="1600" b="1" cap="small" dirty="0">
                <a:solidFill>
                  <a:schemeClr val="accent2"/>
                </a:solidFill>
              </a:rPr>
              <a:t>more research</a:t>
            </a:r>
            <a:endParaRPr lang="en-US" sz="1600" dirty="0">
              <a:solidFill>
                <a:schemeClr val="accent2"/>
              </a:solidFill>
            </a:endParaRPr>
          </a:p>
        </p:txBody>
      </p:sp>
      <p:sp>
        <p:nvSpPr>
          <p:cNvPr id="11" name="Rectangle 10"/>
          <p:cNvSpPr/>
          <p:nvPr/>
        </p:nvSpPr>
        <p:spPr>
          <a:xfrm>
            <a:off x="6794500" y="6348413"/>
            <a:ext cx="1042988" cy="338137"/>
          </a:xfrm>
          <a:prstGeom prst="rect">
            <a:avLst/>
          </a:prstGeom>
        </p:spPr>
        <p:txBody>
          <a:bodyPr wrap="none">
            <a:spAutoFit/>
          </a:bodyPr>
          <a:lstStyle/>
          <a:p>
            <a:pPr>
              <a:defRPr/>
            </a:pPr>
            <a:r>
              <a:rPr lang="en-US" sz="1600" b="1" cap="small" dirty="0">
                <a:solidFill>
                  <a:schemeClr val="bg1">
                    <a:lumMod val="75000"/>
                  </a:schemeClr>
                </a:solidFill>
              </a:rPr>
              <a:t>planning</a:t>
            </a:r>
            <a:endParaRPr lang="en-US" sz="1600" dirty="0">
              <a:solidFill>
                <a:schemeClr val="bg1">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fontAlgn="auto">
              <a:spcAft>
                <a:spcPts val="0"/>
              </a:spcAft>
              <a:defRPr/>
            </a:pPr>
            <a:r>
              <a:rPr lang="en-US" b="1" dirty="0" smtClean="0">
                <a:solidFill>
                  <a:schemeClr val="accent6"/>
                </a:solidFill>
              </a:rPr>
              <a:t>Next Steps</a:t>
            </a:r>
          </a:p>
        </p:txBody>
      </p:sp>
      <p:sp>
        <p:nvSpPr>
          <p:cNvPr id="4" name="Content Placeholder 2"/>
          <p:cNvSpPr txBox="1">
            <a:spLocks/>
          </p:cNvSpPr>
          <p:nvPr/>
        </p:nvSpPr>
        <p:spPr>
          <a:xfrm>
            <a:off x="1243013" y="2278063"/>
            <a:ext cx="7254875" cy="212725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defRPr/>
            </a:pPr>
            <a:r>
              <a:rPr lang="en-US" dirty="0"/>
              <a:t>Expand </a:t>
            </a:r>
            <a:r>
              <a:rPr lang="en-US" b="1" cap="small" dirty="0">
                <a:solidFill>
                  <a:schemeClr val="accent2"/>
                </a:solidFill>
              </a:rPr>
              <a:t>planning</a:t>
            </a:r>
            <a:r>
              <a:rPr lang="en-US" dirty="0"/>
              <a:t> for sustainable development to include not only rehabilitating historic buildings, but also conservation of existing neighborhoods, commercial centers, and rural landscapes. </a:t>
            </a:r>
          </a:p>
        </p:txBody>
      </p:sp>
      <p:sp>
        <p:nvSpPr>
          <p:cNvPr id="5" name="Rectangle 4"/>
          <p:cNvSpPr/>
          <p:nvPr/>
        </p:nvSpPr>
        <p:spPr>
          <a:xfrm>
            <a:off x="324907" y="1369924"/>
            <a:ext cx="1291458" cy="156966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9600" b="1" cap="all" dirty="0">
                <a:ln w="0"/>
                <a:solidFill>
                  <a:schemeClr val="accent2"/>
                </a:solidFill>
                <a:effectLst>
                  <a:reflection blurRad="12700" stA="50000" endPos="50000" dist="5000" dir="5400000" sy="-100000" rotWithShape="0"/>
                </a:effectLst>
              </a:rPr>
              <a:t>5</a:t>
            </a:r>
          </a:p>
        </p:txBody>
      </p:sp>
      <p:sp>
        <p:nvSpPr>
          <p:cNvPr id="7" name="Rectangle 6"/>
          <p:cNvSpPr/>
          <p:nvPr/>
        </p:nvSpPr>
        <p:spPr>
          <a:xfrm>
            <a:off x="474663" y="6348413"/>
            <a:ext cx="1619250" cy="338137"/>
          </a:xfrm>
          <a:prstGeom prst="rect">
            <a:avLst/>
          </a:prstGeom>
        </p:spPr>
        <p:txBody>
          <a:bodyPr wrap="none">
            <a:spAutoFit/>
          </a:bodyPr>
          <a:lstStyle/>
          <a:p>
            <a:pPr>
              <a:defRPr/>
            </a:pPr>
            <a:r>
              <a:rPr lang="en-US" sz="1600" b="1" cap="small" dirty="0">
                <a:solidFill>
                  <a:schemeClr val="bg1">
                    <a:lumMod val="75000"/>
                  </a:schemeClr>
                </a:solidFill>
              </a:rPr>
              <a:t>building codes</a:t>
            </a:r>
            <a:endParaRPr lang="en-US" sz="1600" dirty="0">
              <a:solidFill>
                <a:schemeClr val="bg1">
                  <a:lumMod val="75000"/>
                </a:schemeClr>
              </a:solidFill>
            </a:endParaRPr>
          </a:p>
        </p:txBody>
      </p:sp>
      <p:sp>
        <p:nvSpPr>
          <p:cNvPr id="8" name="Rectangle 7"/>
          <p:cNvSpPr/>
          <p:nvPr/>
        </p:nvSpPr>
        <p:spPr>
          <a:xfrm>
            <a:off x="2093913" y="6348413"/>
            <a:ext cx="1897062" cy="338137"/>
          </a:xfrm>
          <a:prstGeom prst="rect">
            <a:avLst/>
          </a:prstGeom>
        </p:spPr>
        <p:txBody>
          <a:bodyPr wrap="none">
            <a:spAutoFit/>
          </a:bodyPr>
          <a:lstStyle/>
          <a:p>
            <a:pPr>
              <a:defRPr/>
            </a:pPr>
            <a:r>
              <a:rPr lang="en-US" sz="1600" b="1" cap="small" dirty="0">
                <a:solidFill>
                  <a:schemeClr val="bg1">
                    <a:lumMod val="75000"/>
                  </a:schemeClr>
                </a:solidFill>
              </a:rPr>
              <a:t>new partnerships</a:t>
            </a:r>
            <a:endParaRPr lang="en-US" sz="1600" dirty="0">
              <a:solidFill>
                <a:schemeClr val="bg1">
                  <a:lumMod val="75000"/>
                </a:schemeClr>
              </a:solidFill>
            </a:endParaRPr>
          </a:p>
        </p:txBody>
      </p:sp>
      <p:sp>
        <p:nvSpPr>
          <p:cNvPr id="9" name="Rectangle 8"/>
          <p:cNvSpPr/>
          <p:nvPr/>
        </p:nvSpPr>
        <p:spPr>
          <a:xfrm>
            <a:off x="3990975" y="6348413"/>
            <a:ext cx="1149350" cy="338137"/>
          </a:xfrm>
          <a:prstGeom prst="rect">
            <a:avLst/>
          </a:prstGeom>
        </p:spPr>
        <p:txBody>
          <a:bodyPr wrap="none">
            <a:spAutoFit/>
          </a:bodyPr>
          <a:lstStyle/>
          <a:p>
            <a:pPr>
              <a:defRPr/>
            </a:pPr>
            <a:r>
              <a:rPr lang="en-US" sz="1600" b="1" cap="small" dirty="0">
                <a:solidFill>
                  <a:schemeClr val="bg1">
                    <a:lumMod val="75000"/>
                  </a:schemeClr>
                </a:solidFill>
              </a:rPr>
              <a:t>education</a:t>
            </a:r>
            <a:endParaRPr lang="en-US" sz="1600" dirty="0">
              <a:solidFill>
                <a:schemeClr val="bg1">
                  <a:lumMod val="75000"/>
                </a:schemeClr>
              </a:solidFill>
            </a:endParaRPr>
          </a:p>
        </p:txBody>
      </p:sp>
      <p:sp>
        <p:nvSpPr>
          <p:cNvPr id="10" name="Rectangle 9"/>
          <p:cNvSpPr/>
          <p:nvPr/>
        </p:nvSpPr>
        <p:spPr>
          <a:xfrm>
            <a:off x="5140325" y="6348413"/>
            <a:ext cx="1654175" cy="338137"/>
          </a:xfrm>
          <a:prstGeom prst="rect">
            <a:avLst/>
          </a:prstGeom>
        </p:spPr>
        <p:txBody>
          <a:bodyPr wrap="none">
            <a:spAutoFit/>
          </a:bodyPr>
          <a:lstStyle/>
          <a:p>
            <a:pPr>
              <a:defRPr/>
            </a:pPr>
            <a:r>
              <a:rPr lang="en-US" sz="1600" b="1" cap="small" dirty="0">
                <a:solidFill>
                  <a:schemeClr val="bg1">
                    <a:lumMod val="75000"/>
                  </a:schemeClr>
                </a:solidFill>
              </a:rPr>
              <a:t>more research</a:t>
            </a:r>
            <a:endParaRPr lang="en-US" sz="1600" dirty="0">
              <a:solidFill>
                <a:schemeClr val="bg1">
                  <a:lumMod val="75000"/>
                </a:schemeClr>
              </a:solidFill>
            </a:endParaRPr>
          </a:p>
        </p:txBody>
      </p:sp>
      <p:sp>
        <p:nvSpPr>
          <p:cNvPr id="11" name="Rectangle 10"/>
          <p:cNvSpPr/>
          <p:nvPr/>
        </p:nvSpPr>
        <p:spPr>
          <a:xfrm>
            <a:off x="6794500" y="6348413"/>
            <a:ext cx="1042988" cy="338137"/>
          </a:xfrm>
          <a:prstGeom prst="rect">
            <a:avLst/>
          </a:prstGeom>
        </p:spPr>
        <p:txBody>
          <a:bodyPr wrap="none">
            <a:spAutoFit/>
          </a:bodyPr>
          <a:lstStyle/>
          <a:p>
            <a:pPr>
              <a:defRPr/>
            </a:pPr>
            <a:r>
              <a:rPr lang="en-US" sz="1600" b="1" cap="small" dirty="0">
                <a:solidFill>
                  <a:schemeClr val="accent2"/>
                </a:solidFill>
              </a:rPr>
              <a:t>planning</a:t>
            </a:r>
            <a:endParaRPr lang="en-US" sz="1600" dirty="0">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T:\Executive Summary 2011\DAHP Exec Summary\CIMG2658.jpeg"/>
          <p:cNvPicPr>
            <a:picLocks noChangeAspect="1" noChangeArrowheads="1"/>
          </p:cNvPicPr>
          <p:nvPr/>
        </p:nvPicPr>
        <p:blipFill>
          <a:blip r:embed="rId2">
            <a:extLst>
              <a:ext uri="{28A0092B-C50C-407E-A947-70E740481C1C}">
                <a14:useLocalDpi xmlns:a14="http://schemas.microsoft.com/office/drawing/2010/main" val="0"/>
              </a:ext>
            </a:extLst>
          </a:blip>
          <a:srcRect l="37474" t="4959" r="9628" b="15459"/>
          <a:stretch>
            <a:fillRect/>
          </a:stretch>
        </p:blipFill>
        <p:spPr bwMode="auto">
          <a:xfrm>
            <a:off x="273050" y="195263"/>
            <a:ext cx="3273425" cy="656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8" name="Title 1"/>
          <p:cNvSpPr>
            <a:spLocks noGrp="1"/>
          </p:cNvSpPr>
          <p:nvPr>
            <p:ph type="title"/>
          </p:nvPr>
        </p:nvSpPr>
        <p:spPr>
          <a:xfrm>
            <a:off x="3648075" y="274638"/>
            <a:ext cx="4932363" cy="1143000"/>
          </a:xfrm>
        </p:spPr>
        <p:txBody>
          <a:bodyPr/>
          <a:lstStyle/>
          <a:p>
            <a:pPr fontAlgn="auto">
              <a:spcAft>
                <a:spcPts val="0"/>
              </a:spcAft>
              <a:defRPr/>
            </a:pPr>
            <a:r>
              <a:rPr lang="en-US" b="1" dirty="0" smtClean="0">
                <a:solidFill>
                  <a:schemeClr val="accent6"/>
                </a:solidFill>
              </a:rPr>
              <a:t>Preservation of our historic built environment…</a:t>
            </a:r>
          </a:p>
        </p:txBody>
      </p:sp>
      <p:sp>
        <p:nvSpPr>
          <p:cNvPr id="4099" name="Content Placeholder 1"/>
          <p:cNvSpPr>
            <a:spLocks noGrp="1"/>
          </p:cNvSpPr>
          <p:nvPr>
            <p:ph sz="quarter" idx="1"/>
          </p:nvPr>
        </p:nvSpPr>
        <p:spPr>
          <a:xfrm>
            <a:off x="3676650" y="1600200"/>
            <a:ext cx="4903788" cy="4873625"/>
          </a:xfrm>
        </p:spPr>
        <p:txBody>
          <a:bodyPr>
            <a:normAutofit/>
          </a:bodyPr>
          <a:lstStyle/>
          <a:p>
            <a:pPr marL="274320" indent="-274320" fontAlgn="auto">
              <a:spcAft>
                <a:spcPts val="0"/>
              </a:spcAft>
              <a:buClr>
                <a:schemeClr val="accent6"/>
              </a:buClr>
              <a:buFont typeface="Wingdings"/>
              <a:buChar char=""/>
              <a:defRPr/>
            </a:pPr>
            <a:r>
              <a:rPr lang="en-US" dirty="0" smtClean="0"/>
              <a:t>Reduces resource and material consumption</a:t>
            </a:r>
          </a:p>
          <a:p>
            <a:pPr marL="274320" indent="-274320" fontAlgn="auto">
              <a:spcAft>
                <a:spcPts val="0"/>
              </a:spcAft>
              <a:buClr>
                <a:schemeClr val="accent6"/>
              </a:buClr>
              <a:buFont typeface="Wingdings"/>
              <a:buChar char=""/>
              <a:defRPr/>
            </a:pPr>
            <a:r>
              <a:rPr lang="en-US" dirty="0" smtClean="0"/>
              <a:t>Puts less waste in landfills</a:t>
            </a:r>
          </a:p>
          <a:p>
            <a:pPr marL="274320" indent="-274320" fontAlgn="auto">
              <a:spcAft>
                <a:spcPts val="0"/>
              </a:spcAft>
              <a:buClr>
                <a:schemeClr val="accent6"/>
              </a:buClr>
              <a:buFont typeface="Wingdings"/>
              <a:buChar char=""/>
              <a:defRPr/>
            </a:pPr>
            <a:r>
              <a:rPr lang="en-US" dirty="0" smtClean="0"/>
              <a:t>Consumes less energy and resources than demolishing buildings and constructing new ones</a:t>
            </a:r>
          </a:p>
          <a:p>
            <a:pPr marL="274320" indent="-274320" fontAlgn="auto">
              <a:spcAft>
                <a:spcPts val="0"/>
              </a:spcAft>
              <a:buClr>
                <a:schemeClr val="accent6"/>
              </a:buClr>
              <a:buFont typeface="Wingdings"/>
              <a:buChar char=""/>
              <a:defRPr/>
            </a:pPr>
            <a:r>
              <a:rPr lang="en-US" dirty="0" smtClean="0"/>
              <a:t>Provides environmental, cultural, and economic benefits for communities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T:\Executive Summary 2011\DAHP Exec Summary\Seattle_-_Cobb_Building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925" y="1860550"/>
            <a:ext cx="36449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itle 1"/>
          <p:cNvSpPr>
            <a:spLocks noGrp="1"/>
          </p:cNvSpPr>
          <p:nvPr>
            <p:ph type="title"/>
          </p:nvPr>
        </p:nvSpPr>
        <p:spPr>
          <a:xfrm>
            <a:off x="457200" y="274638"/>
            <a:ext cx="6858000" cy="1143000"/>
          </a:xfrm>
        </p:spPr>
        <p:txBody>
          <a:bodyPr/>
          <a:lstStyle/>
          <a:p>
            <a:pPr fontAlgn="auto">
              <a:spcAft>
                <a:spcPts val="0"/>
              </a:spcAft>
              <a:defRPr/>
            </a:pPr>
            <a:r>
              <a:rPr lang="en-US" b="1" dirty="0" smtClean="0">
                <a:solidFill>
                  <a:schemeClr val="accent1"/>
                </a:solidFill>
              </a:rPr>
              <a:t>Our built environment consumes enormous amounts of resources</a:t>
            </a:r>
          </a:p>
        </p:txBody>
      </p:sp>
      <p:sp>
        <p:nvSpPr>
          <p:cNvPr id="11268" name="Content Placeholder 1"/>
          <p:cNvSpPr>
            <a:spLocks noGrp="1"/>
          </p:cNvSpPr>
          <p:nvPr>
            <p:ph sz="quarter" idx="1"/>
          </p:nvPr>
        </p:nvSpPr>
        <p:spPr>
          <a:xfrm>
            <a:off x="457200" y="1706563"/>
            <a:ext cx="4114800" cy="3890962"/>
          </a:xfrm>
        </p:spPr>
        <p:txBody>
          <a:bodyPr/>
          <a:lstStyle/>
          <a:p>
            <a:r>
              <a:rPr lang="en-US" dirty="0" smtClean="0"/>
              <a:t>43% of carbon emissions and 39% of total U.S. energy use is attributed to building construction</a:t>
            </a:r>
          </a:p>
          <a:p>
            <a:r>
              <a:rPr lang="en-US" dirty="0" smtClean="0"/>
              <a:t>This includes building operation and maintenance</a:t>
            </a:r>
          </a:p>
          <a:p>
            <a:r>
              <a:rPr lang="en-US" dirty="0" smtClean="0"/>
              <a:t>This does </a:t>
            </a:r>
            <a:r>
              <a:rPr lang="en-US" i="1" dirty="0" smtClean="0"/>
              <a:t>not</a:t>
            </a:r>
            <a:r>
              <a:rPr lang="en-US" dirty="0" smtClean="0"/>
              <a:t> include greenhouse gas emissions from manufacturing building materials and products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fontAlgn="auto">
              <a:spcAft>
                <a:spcPts val="0"/>
              </a:spcAft>
              <a:defRPr/>
            </a:pPr>
            <a:r>
              <a:rPr lang="en-US" b="1" dirty="0" smtClean="0">
                <a:solidFill>
                  <a:schemeClr val="accent3"/>
                </a:solidFill>
              </a:rPr>
              <a:t>Historic Buildings are a valuable, existing resource</a:t>
            </a:r>
          </a:p>
        </p:txBody>
      </p:sp>
      <p:sp>
        <p:nvSpPr>
          <p:cNvPr id="5" name="Content Placeholder 1"/>
          <p:cNvSpPr>
            <a:spLocks noGrp="1"/>
          </p:cNvSpPr>
          <p:nvPr>
            <p:ph sz="quarter" idx="1"/>
          </p:nvPr>
        </p:nvSpPr>
        <p:spPr>
          <a:xfrm>
            <a:off x="457200" y="1631950"/>
            <a:ext cx="7883525" cy="3890963"/>
          </a:xfrm>
        </p:spPr>
        <p:txBody>
          <a:bodyPr>
            <a:normAutofit lnSpcReduction="10000"/>
          </a:bodyPr>
          <a:lstStyle/>
          <a:p>
            <a:pPr marL="274320" indent="-274320" fontAlgn="auto">
              <a:spcAft>
                <a:spcPts val="0"/>
              </a:spcAft>
              <a:buClr>
                <a:schemeClr val="accent3"/>
              </a:buClr>
              <a:buFont typeface="Wingdings"/>
              <a:buChar char=""/>
              <a:defRPr/>
            </a:pPr>
            <a:r>
              <a:rPr lang="en-US" sz="2200" dirty="0" smtClean="0"/>
              <a:t>Demolition and new construction consumes vast amounts of energy and materials</a:t>
            </a:r>
          </a:p>
          <a:p>
            <a:pPr marL="274320" indent="-274320" fontAlgn="auto">
              <a:spcAft>
                <a:spcPts val="0"/>
              </a:spcAft>
              <a:buClr>
                <a:schemeClr val="accent3"/>
              </a:buClr>
              <a:buFont typeface="Wingdings"/>
              <a:buChar char=""/>
              <a:defRPr/>
            </a:pPr>
            <a:r>
              <a:rPr lang="en-US" sz="2200" dirty="0" smtClean="0"/>
              <a:t>Building related construction and demolition debris comprise 2/3 of all non-industrial solid waste in the U.S.</a:t>
            </a:r>
          </a:p>
          <a:p>
            <a:pPr marL="274320" indent="-274320" fontAlgn="auto">
              <a:spcAft>
                <a:spcPts val="0"/>
              </a:spcAft>
              <a:buClr>
                <a:schemeClr val="accent3"/>
              </a:buClr>
              <a:buFont typeface="Wingdings"/>
              <a:buChar char=""/>
              <a:defRPr/>
            </a:pPr>
            <a:r>
              <a:rPr lang="en-US" sz="2200" dirty="0" smtClean="0"/>
              <a:t>Average building demolition yields 155 pounds per square foot of waste</a:t>
            </a:r>
          </a:p>
          <a:p>
            <a:pPr marL="274320" indent="-274320" fontAlgn="auto">
              <a:spcAft>
                <a:spcPts val="0"/>
              </a:spcAft>
              <a:buClr>
                <a:schemeClr val="accent3"/>
              </a:buClr>
              <a:buFont typeface="Wingdings"/>
              <a:buChar char=""/>
              <a:defRPr/>
            </a:pPr>
            <a:r>
              <a:rPr lang="en-US" sz="2200" dirty="0" smtClean="0"/>
              <a:t>Average new construction projects yield 3.9 pounds per square foot of waste</a:t>
            </a:r>
          </a:p>
          <a:p>
            <a:pPr marL="274320" indent="-274320" fontAlgn="auto">
              <a:spcAft>
                <a:spcPts val="0"/>
              </a:spcAft>
              <a:buClr>
                <a:schemeClr val="accent3"/>
              </a:buClr>
              <a:buFont typeface="Wingdings"/>
              <a:buChar char=""/>
              <a:defRPr/>
            </a:pPr>
            <a:r>
              <a:rPr lang="en-US" sz="2200" dirty="0" smtClean="0"/>
              <a:t>Each year in WA, almost 1.4 million tons of debris ends up in our landfills, most of which comes from new construction and demolition projects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74071" y="274638"/>
            <a:ext cx="7467600" cy="1143000"/>
          </a:xfrm>
        </p:spPr>
        <p:txBody>
          <a:bodyPr/>
          <a:lstStyle/>
          <a:p>
            <a:pPr fontAlgn="auto">
              <a:spcAft>
                <a:spcPts val="0"/>
              </a:spcAft>
              <a:defRPr/>
            </a:pPr>
            <a:r>
              <a:rPr lang="en-US" b="1" dirty="0" smtClean="0">
                <a:solidFill>
                  <a:schemeClr val="accent2"/>
                </a:solidFill>
              </a:rPr>
              <a:t>Preserving Historic Buildings conserves energy and resources</a:t>
            </a:r>
          </a:p>
        </p:txBody>
      </p:sp>
      <p:sp>
        <p:nvSpPr>
          <p:cNvPr id="14339" name="Content Placeholder 1"/>
          <p:cNvSpPr>
            <a:spLocks noGrp="1"/>
          </p:cNvSpPr>
          <p:nvPr>
            <p:ph sz="quarter" idx="1"/>
          </p:nvPr>
        </p:nvSpPr>
        <p:spPr>
          <a:xfrm>
            <a:off x="374071" y="1558925"/>
            <a:ext cx="4853709" cy="5118966"/>
          </a:xfrm>
        </p:spPr>
        <p:txBody>
          <a:bodyPr/>
          <a:lstStyle/>
          <a:p>
            <a:pPr>
              <a:buClr>
                <a:schemeClr val="accent2"/>
              </a:buClr>
            </a:pPr>
            <a:r>
              <a:rPr lang="en-US" sz="1800" b="1" i="1" dirty="0" smtClean="0"/>
              <a:t>Embodied energy</a:t>
            </a:r>
            <a:r>
              <a:rPr lang="en-US" sz="1800" i="1" dirty="0" smtClean="0"/>
              <a:t> </a:t>
            </a:r>
            <a:r>
              <a:rPr lang="en-US" sz="1800" dirty="0" smtClean="0"/>
              <a:t>is the measurement of energy used in the process of building, from extraction of raw materials to final installation of the finished material</a:t>
            </a:r>
          </a:p>
          <a:p>
            <a:pPr>
              <a:buClr>
                <a:schemeClr val="accent2"/>
              </a:buClr>
            </a:pPr>
            <a:r>
              <a:rPr lang="en-US" sz="1800" dirty="0" smtClean="0"/>
              <a:t>Approx. 80 billion BTUs of energy are embodied in a 50,000 </a:t>
            </a:r>
            <a:r>
              <a:rPr lang="en-US" sz="1800" dirty="0" err="1" smtClean="0"/>
              <a:t>sf</a:t>
            </a:r>
            <a:r>
              <a:rPr lang="en-US" sz="1800" dirty="0" smtClean="0"/>
              <a:t> building (about 640,000 gallons of fuel)</a:t>
            </a:r>
          </a:p>
          <a:p>
            <a:pPr>
              <a:buClr>
                <a:schemeClr val="accent2"/>
              </a:buClr>
            </a:pPr>
            <a:r>
              <a:rPr lang="en-US" sz="1800" dirty="0" smtClean="0"/>
              <a:t>Estimated 730,000 gallons of fuel needed to demolish and reconstruct the Grand Central Arcade Building in Seattle’s Pioneer Square Historic District</a:t>
            </a:r>
          </a:p>
          <a:p>
            <a:pPr>
              <a:buClr>
                <a:schemeClr val="accent2"/>
              </a:buClr>
            </a:pPr>
            <a:r>
              <a:rPr lang="en-US" sz="1800" dirty="0" smtClean="0"/>
              <a:t>Additional expended energy is wasted when an existing building is demolished and replaced with new construction</a:t>
            </a:r>
          </a:p>
          <a:p>
            <a:pPr>
              <a:buClr>
                <a:schemeClr val="accent2"/>
              </a:buClr>
            </a:pPr>
            <a:endParaRPr lang="en-US" sz="1800" dirty="0" smtClean="0"/>
          </a:p>
          <a:p>
            <a:pPr>
              <a:buClr>
                <a:schemeClr val="accent2"/>
              </a:buClr>
            </a:pPr>
            <a:endParaRPr lang="en-US" sz="1800" dirty="0" smtClean="0"/>
          </a:p>
          <a:p>
            <a:pPr>
              <a:buClr>
                <a:schemeClr val="accent2"/>
              </a:buClr>
            </a:pPr>
            <a:endParaRPr lang="en-US" sz="1800" dirty="0" smtClean="0"/>
          </a:p>
        </p:txBody>
      </p:sp>
      <p:pic>
        <p:nvPicPr>
          <p:cNvPr id="14340" name="Picture 4" descr="T:\Executive Summary 2011\grand central arcad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07"/>
          <a:stretch/>
        </p:blipFill>
        <p:spPr bwMode="auto">
          <a:xfrm>
            <a:off x="5310909" y="1653309"/>
            <a:ext cx="3408218" cy="4999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7467600" cy="658812"/>
          </a:xfrm>
        </p:spPr>
        <p:txBody>
          <a:bodyPr anchor="t"/>
          <a:lstStyle/>
          <a:p>
            <a:pPr fontAlgn="auto">
              <a:spcAft>
                <a:spcPts val="0"/>
              </a:spcAft>
              <a:defRPr/>
            </a:pPr>
            <a:r>
              <a:rPr lang="en-US" b="1" dirty="0" smtClean="0">
                <a:solidFill>
                  <a:schemeClr val="accent1"/>
                </a:solidFill>
              </a:rPr>
              <a:t>Historic Buildings can be Energy Efficient</a:t>
            </a:r>
            <a:endParaRPr lang="en-US" b="1" i="1" dirty="0" smtClean="0">
              <a:solidFill>
                <a:schemeClr val="accent1"/>
              </a:solidFill>
            </a:endParaRPr>
          </a:p>
        </p:txBody>
      </p:sp>
      <p:sp>
        <p:nvSpPr>
          <p:cNvPr id="15363" name="Content Placeholder 2"/>
          <p:cNvSpPr>
            <a:spLocks noGrp="1"/>
          </p:cNvSpPr>
          <p:nvPr>
            <p:ph sz="quarter" idx="1"/>
          </p:nvPr>
        </p:nvSpPr>
        <p:spPr>
          <a:xfrm>
            <a:off x="4802188" y="954088"/>
            <a:ext cx="3759200" cy="2795587"/>
          </a:xfrm>
        </p:spPr>
        <p:txBody>
          <a:bodyPr/>
          <a:lstStyle/>
          <a:p>
            <a:r>
              <a:rPr lang="en-US" sz="2200" smtClean="0"/>
              <a:t>U.S. Dept. of Energy data indicates that commercial buildings built before 1920 use less energy per square foot than buildings from any other decade up until 2000</a:t>
            </a:r>
          </a:p>
          <a:p>
            <a:r>
              <a:rPr lang="en-US" sz="2200" b="1" smtClean="0"/>
              <a:t>WHY?</a:t>
            </a:r>
          </a:p>
        </p:txBody>
      </p:sp>
      <p:pic>
        <p:nvPicPr>
          <p:cNvPr id="15364" name="Picture 4" descr="T:\Executive Summary 2011\DAHP Exec Summary\HouseTacom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989013"/>
            <a:ext cx="41116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Content Placeholder 2"/>
          <p:cNvSpPr txBox="1">
            <a:spLocks/>
          </p:cNvSpPr>
          <p:nvPr/>
        </p:nvSpPr>
        <p:spPr bwMode="auto">
          <a:xfrm>
            <a:off x="541338" y="3876675"/>
            <a:ext cx="8131175"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Clr>
                <a:schemeClr val="accent1"/>
              </a:buClr>
              <a:buSzPct val="70000"/>
              <a:buFont typeface="Wingdings" pitchFamily="2" charset="2"/>
              <a:buChar char=""/>
            </a:pPr>
            <a:r>
              <a:rPr lang="en-US" sz="2200">
                <a:latin typeface="Franklin Gothic Book" pitchFamily="34" charset="0"/>
              </a:rPr>
              <a:t>Historic buildings were designed to use passive heating and cooling (i.e. natural daylighting, ventilation, solar orientation) systems</a:t>
            </a:r>
          </a:p>
          <a:p>
            <a:pPr eaLnBrk="1" hangingPunct="1">
              <a:spcBef>
                <a:spcPts val="600"/>
              </a:spcBef>
              <a:buClr>
                <a:schemeClr val="accent1"/>
              </a:buClr>
              <a:buSzPct val="70000"/>
              <a:buFont typeface="Wingdings" pitchFamily="2" charset="2"/>
              <a:buChar char=""/>
            </a:pPr>
            <a:r>
              <a:rPr lang="en-US" sz="2200">
                <a:latin typeface="Franklin Gothic Book" pitchFamily="34" charset="0"/>
              </a:rPr>
              <a:t>Historic buildings used natural materials to a larger degree, were more durable, locally sourced, needed less processing, and are easier to maintain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323850" y="250825"/>
            <a:ext cx="7772400" cy="1143000"/>
          </a:xfrm>
        </p:spPr>
        <p:txBody>
          <a:bodyPr anchor="t"/>
          <a:lstStyle/>
          <a:p>
            <a:pPr fontAlgn="auto">
              <a:spcAft>
                <a:spcPts val="0"/>
              </a:spcAft>
              <a:defRPr/>
            </a:pPr>
            <a:r>
              <a:rPr lang="en-US" b="1" dirty="0" smtClean="0">
                <a:solidFill>
                  <a:schemeClr val="accent6"/>
                </a:solidFill>
              </a:rPr>
              <a:t>Repair, Restore and Maintain- </a:t>
            </a:r>
            <a:r>
              <a:rPr lang="en-US" b="1" i="1" dirty="0" smtClean="0">
                <a:solidFill>
                  <a:schemeClr val="accent6"/>
                </a:solidFill>
              </a:rPr>
              <a:t>Not Replace</a:t>
            </a:r>
            <a:r>
              <a:rPr lang="en-US" b="1" dirty="0" smtClean="0">
                <a:solidFill>
                  <a:schemeClr val="accent6"/>
                </a:solidFill>
              </a:rPr>
              <a:t> -Historic Windows, Doors, Siding, etc.</a:t>
            </a:r>
            <a:endParaRPr lang="en-US" b="1" baseline="30000" dirty="0" smtClean="0">
              <a:solidFill>
                <a:schemeClr val="accent6"/>
              </a:solidFill>
            </a:endParaRPr>
          </a:p>
        </p:txBody>
      </p:sp>
      <p:sp>
        <p:nvSpPr>
          <p:cNvPr id="9219" name="Rectangle 7"/>
          <p:cNvSpPr>
            <a:spLocks noGrp="1" noChangeArrowheads="1"/>
          </p:cNvSpPr>
          <p:nvPr>
            <p:ph type="body" sz="half" idx="1"/>
          </p:nvPr>
        </p:nvSpPr>
        <p:spPr>
          <a:xfrm>
            <a:off x="369888" y="1550988"/>
            <a:ext cx="4221162" cy="5080000"/>
          </a:xfrm>
        </p:spPr>
        <p:txBody>
          <a:bodyPr>
            <a:normAutofit fontScale="92500"/>
          </a:bodyPr>
          <a:lstStyle/>
          <a:p>
            <a:pPr marL="274320" indent="-274320" fontAlgn="auto">
              <a:spcAft>
                <a:spcPts val="0"/>
              </a:spcAft>
              <a:buClr>
                <a:schemeClr val="accent6"/>
              </a:buClr>
              <a:buFont typeface="Wingdings"/>
              <a:buChar char=""/>
              <a:defRPr/>
            </a:pPr>
            <a:r>
              <a:rPr lang="en-US" dirty="0" smtClean="0"/>
              <a:t>Only 10% of energy loss in a home is through windows</a:t>
            </a:r>
          </a:p>
          <a:p>
            <a:pPr marL="274320" indent="-274320" fontAlgn="auto">
              <a:spcAft>
                <a:spcPts val="0"/>
              </a:spcAft>
              <a:buClr>
                <a:schemeClr val="accent6"/>
              </a:buClr>
              <a:buFont typeface="Wingdings"/>
              <a:buChar char=""/>
              <a:defRPr/>
            </a:pPr>
            <a:r>
              <a:rPr lang="en-US" dirty="0" smtClean="0"/>
              <a:t>Maintaining and repairing historic windows combined with appropriate devices can be cost effective and energy efficient </a:t>
            </a:r>
          </a:p>
          <a:p>
            <a:pPr marL="274320" indent="-274320" fontAlgn="auto">
              <a:spcAft>
                <a:spcPts val="0"/>
              </a:spcAft>
              <a:buClr>
                <a:schemeClr val="accent6"/>
              </a:buClr>
              <a:buFont typeface="Wingdings"/>
              <a:buChar char=""/>
              <a:defRPr/>
            </a:pPr>
            <a:r>
              <a:rPr lang="en-US" dirty="0" smtClean="0"/>
              <a:t>Re-using windows reduces landfill debris and environmental impacts of manufacturing new windows</a:t>
            </a:r>
          </a:p>
          <a:p>
            <a:pPr marL="274320" indent="-274320" fontAlgn="auto">
              <a:spcAft>
                <a:spcPts val="0"/>
              </a:spcAft>
              <a:buClr>
                <a:schemeClr val="accent6"/>
              </a:buClr>
              <a:buFont typeface="Wingdings"/>
              <a:buChar char=""/>
              <a:defRPr/>
            </a:pPr>
            <a:r>
              <a:rPr lang="en-US" dirty="0" smtClean="0"/>
              <a:t>New windows last 10-20 years on average, are not biodegradable nor easily recycled</a:t>
            </a:r>
          </a:p>
          <a:p>
            <a:pPr marL="274320" indent="-274320" fontAlgn="auto">
              <a:spcAft>
                <a:spcPts val="0"/>
              </a:spcAft>
              <a:buFont typeface="Wingdings"/>
              <a:buChar char=""/>
              <a:defRPr/>
            </a:pPr>
            <a:endParaRPr lang="en-US" b="1" dirty="0" smtClean="0"/>
          </a:p>
        </p:txBody>
      </p:sp>
      <p:pic>
        <p:nvPicPr>
          <p:cNvPr id="1026" name="Picture 2" descr="T:\Executive Summary 2011\DAHP Exec Summary\Gable-SW-New.jpg"/>
          <p:cNvPicPr>
            <a:picLocks noChangeAspect="1" noChangeArrowheads="1"/>
          </p:cNvPicPr>
          <p:nvPr/>
        </p:nvPicPr>
        <p:blipFill rotWithShape="1">
          <a:blip r:embed="rId3">
            <a:extLst>
              <a:ext uri="{28A0092B-C50C-407E-A947-70E740481C1C}">
                <a14:useLocalDpi xmlns:a14="http://schemas.microsoft.com/office/drawing/2010/main" val="0"/>
              </a:ext>
            </a:extLst>
          </a:blip>
          <a:srcRect l="58960" t="17602" r="28400" b="54888"/>
          <a:stretch/>
        </p:blipFill>
        <p:spPr bwMode="auto">
          <a:xfrm>
            <a:off x="4975073" y="1745673"/>
            <a:ext cx="2838890" cy="46341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12750" y="228600"/>
            <a:ext cx="7467600" cy="1143000"/>
          </a:xfrm>
        </p:spPr>
        <p:txBody>
          <a:bodyPr anchor="t"/>
          <a:lstStyle/>
          <a:p>
            <a:pPr fontAlgn="auto">
              <a:spcAft>
                <a:spcPts val="0"/>
              </a:spcAft>
              <a:defRPr/>
            </a:pPr>
            <a:r>
              <a:rPr lang="en-US" sz="2800" b="1" dirty="0" smtClean="0">
                <a:solidFill>
                  <a:schemeClr val="accent3"/>
                </a:solidFill>
              </a:rPr>
              <a:t>The Secretary’s Standards for Rehabilitation + Energy Efficiency=Compatible?</a:t>
            </a:r>
          </a:p>
        </p:txBody>
      </p:sp>
      <p:sp>
        <p:nvSpPr>
          <p:cNvPr id="10243" name="Content Placeholder 2"/>
          <p:cNvSpPr>
            <a:spLocks noGrp="1"/>
          </p:cNvSpPr>
          <p:nvPr>
            <p:ph sz="quarter" idx="1"/>
          </p:nvPr>
        </p:nvSpPr>
        <p:spPr>
          <a:xfrm>
            <a:off x="4489450" y="1239838"/>
            <a:ext cx="4110038" cy="5373687"/>
          </a:xfrm>
        </p:spPr>
        <p:txBody>
          <a:bodyPr>
            <a:normAutofit fontScale="85000" lnSpcReduction="10000"/>
          </a:bodyPr>
          <a:lstStyle/>
          <a:p>
            <a:pPr marL="274320" indent="-274320" fontAlgn="auto">
              <a:spcAft>
                <a:spcPts val="0"/>
              </a:spcAft>
              <a:buClr>
                <a:schemeClr val="accent3"/>
              </a:buClr>
              <a:buFont typeface="Wingdings"/>
              <a:buChar char=""/>
              <a:defRPr/>
            </a:pPr>
            <a:r>
              <a:rPr lang="en-US" b="1" dirty="0" smtClean="0"/>
              <a:t>Yes!</a:t>
            </a:r>
          </a:p>
          <a:p>
            <a:pPr marL="274320" indent="-274320" fontAlgn="auto">
              <a:spcAft>
                <a:spcPts val="0"/>
              </a:spcAft>
              <a:buClr>
                <a:schemeClr val="accent3"/>
              </a:buClr>
              <a:buFont typeface="Wingdings"/>
              <a:buChar char=""/>
              <a:defRPr/>
            </a:pPr>
            <a:r>
              <a:rPr lang="en-US" sz="2500" dirty="0" smtClean="0"/>
              <a:t>The </a:t>
            </a:r>
            <a:r>
              <a:rPr lang="en-US" sz="2500" b="1" i="1" dirty="0" smtClean="0"/>
              <a:t>Standards</a:t>
            </a:r>
            <a:r>
              <a:rPr lang="en-US" sz="2500" dirty="0" smtClean="0"/>
              <a:t> provide guidance for appropriate rehabilitation of historic building while allowing for updates and modern amenities</a:t>
            </a:r>
          </a:p>
          <a:p>
            <a:pPr marL="274320" indent="-274320" fontAlgn="auto">
              <a:spcAft>
                <a:spcPts val="0"/>
              </a:spcAft>
              <a:buClr>
                <a:schemeClr val="accent3"/>
              </a:buClr>
              <a:buFont typeface="Wingdings"/>
              <a:buChar char=""/>
              <a:defRPr/>
            </a:pPr>
            <a:r>
              <a:rPr lang="en-US" sz="2500" dirty="0" smtClean="0"/>
              <a:t>Energy efficiency measures and green building standards can be compatible with the </a:t>
            </a:r>
            <a:r>
              <a:rPr lang="en-US" sz="2500" b="1" i="1" dirty="0" smtClean="0"/>
              <a:t>Standards</a:t>
            </a:r>
          </a:p>
          <a:p>
            <a:pPr marL="274320" indent="-274320" fontAlgn="auto">
              <a:spcAft>
                <a:spcPts val="0"/>
              </a:spcAft>
              <a:buClr>
                <a:schemeClr val="accent3"/>
              </a:buClr>
              <a:buFont typeface="Wingdings"/>
              <a:buChar char=""/>
              <a:defRPr/>
            </a:pPr>
            <a:r>
              <a:rPr lang="en-US" sz="2500" dirty="0" smtClean="0"/>
              <a:t>Using qualified preservation professionals, early consultation in the design process, and thorough understanding of preservation and “green” building issues can lead to “win-win” designs for preservation and sustainability</a:t>
            </a:r>
          </a:p>
        </p:txBody>
      </p:sp>
      <p:pic>
        <p:nvPicPr>
          <p:cNvPr id="17412" name="Picture 4" descr="T:\Executive Summary 2011\DAHP Exec Summary\GermanConsulatePortTownsend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239838"/>
            <a:ext cx="3863975"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fontAlgn="auto">
              <a:spcAft>
                <a:spcPts val="0"/>
              </a:spcAft>
              <a:defRPr/>
            </a:pPr>
            <a:r>
              <a:rPr lang="en-US" b="1" dirty="0" smtClean="0">
                <a:solidFill>
                  <a:schemeClr val="accent6"/>
                </a:solidFill>
              </a:rPr>
              <a:t>Next Steps?</a:t>
            </a:r>
          </a:p>
        </p:txBody>
      </p:sp>
      <p:sp>
        <p:nvSpPr>
          <p:cNvPr id="11267" name="Content Placeholder 2"/>
          <p:cNvSpPr>
            <a:spLocks noGrp="1"/>
          </p:cNvSpPr>
          <p:nvPr>
            <p:ph sz="quarter" idx="1"/>
          </p:nvPr>
        </p:nvSpPr>
        <p:spPr>
          <a:xfrm>
            <a:off x="1204913" y="2259013"/>
            <a:ext cx="7254875" cy="1631950"/>
          </a:xfrm>
        </p:spPr>
        <p:txBody>
          <a:bodyPr>
            <a:normAutofit/>
          </a:bodyPr>
          <a:lstStyle/>
          <a:p>
            <a:pPr marL="0" indent="0" fontAlgn="auto">
              <a:spcAft>
                <a:spcPts val="0"/>
              </a:spcAft>
              <a:buClr>
                <a:schemeClr val="accent6"/>
              </a:buClr>
              <a:buSzPct val="130000"/>
              <a:buFont typeface="Wingdings"/>
              <a:buNone/>
              <a:defRPr/>
            </a:pPr>
            <a:r>
              <a:rPr lang="en-US" dirty="0" smtClean="0"/>
              <a:t>New, innovative </a:t>
            </a:r>
            <a:r>
              <a:rPr lang="en-US" b="1" cap="small" dirty="0">
                <a:solidFill>
                  <a:schemeClr val="accent2"/>
                </a:solidFill>
              </a:rPr>
              <a:t>building codes</a:t>
            </a:r>
            <a:r>
              <a:rPr lang="en-US" dirty="0" smtClean="0"/>
              <a:t> should be developed and adopted that better integrate preservation with energy efficiency based on performance rather than prescriptive requirements.</a:t>
            </a:r>
          </a:p>
        </p:txBody>
      </p:sp>
      <p:sp>
        <p:nvSpPr>
          <p:cNvPr id="3" name="Rectangle 2"/>
          <p:cNvSpPr/>
          <p:nvPr/>
        </p:nvSpPr>
        <p:spPr>
          <a:xfrm>
            <a:off x="324907" y="1369924"/>
            <a:ext cx="1291458" cy="156966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9600" b="1" cap="all" dirty="0">
                <a:ln w="0"/>
                <a:solidFill>
                  <a:schemeClr val="accent2"/>
                </a:solidFill>
                <a:effectLst>
                  <a:reflection blurRad="12700" stA="50000" endPos="50000" dist="5000" dir="5400000" sy="-100000" rotWithShape="0"/>
                </a:effectLst>
              </a:rPr>
              <a:t>1</a:t>
            </a:r>
          </a:p>
        </p:txBody>
      </p:sp>
      <p:sp>
        <p:nvSpPr>
          <p:cNvPr id="4" name="Rectangle 3"/>
          <p:cNvSpPr/>
          <p:nvPr/>
        </p:nvSpPr>
        <p:spPr>
          <a:xfrm>
            <a:off x="474663" y="6348413"/>
            <a:ext cx="1619250" cy="338137"/>
          </a:xfrm>
          <a:prstGeom prst="rect">
            <a:avLst/>
          </a:prstGeom>
        </p:spPr>
        <p:txBody>
          <a:bodyPr wrap="none">
            <a:spAutoFit/>
          </a:bodyPr>
          <a:lstStyle/>
          <a:p>
            <a:pPr>
              <a:defRPr/>
            </a:pPr>
            <a:r>
              <a:rPr lang="en-US" sz="1600" b="1" cap="small" dirty="0">
                <a:solidFill>
                  <a:schemeClr val="accent2"/>
                </a:solidFill>
              </a:rPr>
              <a:t>building codes</a:t>
            </a:r>
            <a:endParaRPr lang="en-US" sz="1600" dirty="0"/>
          </a:p>
        </p:txBody>
      </p:sp>
      <p:sp>
        <p:nvSpPr>
          <p:cNvPr id="10" name="Rectangle 9"/>
          <p:cNvSpPr/>
          <p:nvPr/>
        </p:nvSpPr>
        <p:spPr>
          <a:xfrm>
            <a:off x="2093913" y="6348413"/>
            <a:ext cx="1897062" cy="338137"/>
          </a:xfrm>
          <a:prstGeom prst="rect">
            <a:avLst/>
          </a:prstGeom>
        </p:spPr>
        <p:txBody>
          <a:bodyPr wrap="none">
            <a:spAutoFit/>
          </a:bodyPr>
          <a:lstStyle/>
          <a:p>
            <a:pPr>
              <a:defRPr/>
            </a:pPr>
            <a:r>
              <a:rPr lang="en-US" sz="1600" b="1" cap="small" dirty="0">
                <a:solidFill>
                  <a:schemeClr val="bg1">
                    <a:lumMod val="75000"/>
                  </a:schemeClr>
                </a:solidFill>
              </a:rPr>
              <a:t>new partnerships</a:t>
            </a:r>
            <a:endParaRPr lang="en-US" sz="1600" dirty="0">
              <a:solidFill>
                <a:schemeClr val="bg1">
                  <a:lumMod val="75000"/>
                </a:schemeClr>
              </a:solidFill>
            </a:endParaRPr>
          </a:p>
        </p:txBody>
      </p:sp>
      <p:sp>
        <p:nvSpPr>
          <p:cNvPr id="11" name="Rectangle 10"/>
          <p:cNvSpPr/>
          <p:nvPr/>
        </p:nvSpPr>
        <p:spPr>
          <a:xfrm>
            <a:off x="3990975" y="6348413"/>
            <a:ext cx="1149350" cy="338137"/>
          </a:xfrm>
          <a:prstGeom prst="rect">
            <a:avLst/>
          </a:prstGeom>
        </p:spPr>
        <p:txBody>
          <a:bodyPr wrap="none">
            <a:spAutoFit/>
          </a:bodyPr>
          <a:lstStyle/>
          <a:p>
            <a:pPr>
              <a:defRPr/>
            </a:pPr>
            <a:r>
              <a:rPr lang="en-US" sz="1600" b="1" cap="small" dirty="0">
                <a:solidFill>
                  <a:schemeClr val="bg1">
                    <a:lumMod val="75000"/>
                  </a:schemeClr>
                </a:solidFill>
              </a:rPr>
              <a:t>education</a:t>
            </a:r>
            <a:endParaRPr lang="en-US" sz="1600" dirty="0">
              <a:solidFill>
                <a:schemeClr val="bg1">
                  <a:lumMod val="75000"/>
                </a:schemeClr>
              </a:solidFill>
            </a:endParaRPr>
          </a:p>
        </p:txBody>
      </p:sp>
      <p:sp>
        <p:nvSpPr>
          <p:cNvPr id="12" name="Rectangle 11"/>
          <p:cNvSpPr/>
          <p:nvPr/>
        </p:nvSpPr>
        <p:spPr>
          <a:xfrm>
            <a:off x="5140325" y="6348413"/>
            <a:ext cx="1654175" cy="338137"/>
          </a:xfrm>
          <a:prstGeom prst="rect">
            <a:avLst/>
          </a:prstGeom>
        </p:spPr>
        <p:txBody>
          <a:bodyPr wrap="none">
            <a:spAutoFit/>
          </a:bodyPr>
          <a:lstStyle/>
          <a:p>
            <a:pPr>
              <a:defRPr/>
            </a:pPr>
            <a:r>
              <a:rPr lang="en-US" sz="1600" b="1" cap="small" dirty="0">
                <a:solidFill>
                  <a:schemeClr val="bg1">
                    <a:lumMod val="75000"/>
                  </a:schemeClr>
                </a:solidFill>
              </a:rPr>
              <a:t>more research</a:t>
            </a:r>
            <a:endParaRPr lang="en-US" sz="1600" dirty="0">
              <a:solidFill>
                <a:schemeClr val="bg1">
                  <a:lumMod val="75000"/>
                </a:schemeClr>
              </a:solidFill>
            </a:endParaRPr>
          </a:p>
        </p:txBody>
      </p:sp>
      <p:sp>
        <p:nvSpPr>
          <p:cNvPr id="13" name="Rectangle 12"/>
          <p:cNvSpPr/>
          <p:nvPr/>
        </p:nvSpPr>
        <p:spPr>
          <a:xfrm>
            <a:off x="6794500" y="6348413"/>
            <a:ext cx="1042988" cy="338137"/>
          </a:xfrm>
          <a:prstGeom prst="rect">
            <a:avLst/>
          </a:prstGeom>
        </p:spPr>
        <p:txBody>
          <a:bodyPr wrap="none">
            <a:spAutoFit/>
          </a:bodyPr>
          <a:lstStyle/>
          <a:p>
            <a:pPr>
              <a:defRPr/>
            </a:pPr>
            <a:r>
              <a:rPr lang="en-US" sz="1600" b="1" cap="small" dirty="0">
                <a:solidFill>
                  <a:schemeClr val="bg1">
                    <a:lumMod val="75000"/>
                  </a:schemeClr>
                </a:solidFill>
              </a:rPr>
              <a:t>planning</a:t>
            </a:r>
            <a:endParaRPr lang="en-US" sz="1600" dirty="0">
              <a:solidFill>
                <a:schemeClr val="bg1">
                  <a:lumMod val="7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
  <TotalTime>1144</TotalTime>
  <Words>1034</Words>
  <Application>Microsoft Office PowerPoint</Application>
  <PresentationFormat>On-screen Show (4:3)</PresentationFormat>
  <Paragraphs>129</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Oriel</vt:lpstr>
      <vt:lpstr>Sustainability and Historic Preservation</vt:lpstr>
      <vt:lpstr>Preservation of our historic built environment…</vt:lpstr>
      <vt:lpstr>Our built environment consumes enormous amounts of resources</vt:lpstr>
      <vt:lpstr>Historic Buildings are a valuable, existing resource</vt:lpstr>
      <vt:lpstr>Preserving Historic Buildings conserves energy and resources</vt:lpstr>
      <vt:lpstr>Historic Buildings can be Energy Efficient</vt:lpstr>
      <vt:lpstr>Repair, Restore and Maintain- Not Replace -Historic Windows, Doors, Siding, etc.</vt:lpstr>
      <vt:lpstr>The Secretary’s Standards for Rehabilitation + Energy Efficiency=Compatible?</vt:lpstr>
      <vt:lpstr>Next Steps?</vt:lpstr>
      <vt:lpstr>Next Steps</vt:lpstr>
      <vt:lpstr>Next Steps</vt:lpstr>
      <vt:lpstr>Next Steps</vt:lpstr>
      <vt:lpstr>Next Steps</vt:lpstr>
    </vt:vector>
  </TitlesOfParts>
  <Company>CTED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 Downtown Chelan Association</dc:title>
  <dc:creator>sheris</dc:creator>
  <cp:lastModifiedBy>Houser, Michael (DAHP)</cp:lastModifiedBy>
  <cp:revision>147</cp:revision>
  <dcterms:created xsi:type="dcterms:W3CDTF">2007-05-04T18:08:15Z</dcterms:created>
  <dcterms:modified xsi:type="dcterms:W3CDTF">2012-01-17T22:06:40Z</dcterms:modified>
</cp:coreProperties>
</file>