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90B6"/>
    <a:srgbClr val="6B9328"/>
    <a:srgbClr val="0065A6"/>
    <a:srgbClr val="005D90"/>
    <a:srgbClr val="004A7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300"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D5EB1F-9146-6545-A860-C8B25F555CB6}" type="datetimeFigureOut">
              <a:rPr lang="en-US" smtClean="0"/>
              <a:pPr/>
              <a:t>10/1/2012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DB2D23-313E-0344-ADDB-B5F60F8B2DF4}" type="slidenum">
              <a:rPr lang="en-US" smtClean="0"/>
              <a:pPr/>
              <a:t>‹#›</a:t>
            </a:fld>
            <a:endParaRPr lang="en-US"/>
          </a:p>
        </p:txBody>
      </p:sp>
    </p:spTree>
    <p:extLst>
      <p:ext uri="{BB962C8B-B14F-4D97-AF65-F5344CB8AC3E}">
        <p14:creationId xmlns="" xmlns:p14="http://schemas.microsoft.com/office/powerpoint/2010/main" val="2116427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23F59-4377-D944-BD98-5E75864E1877}" type="datetimeFigureOut">
              <a:rPr lang="en-US" smtClean="0"/>
              <a:pPr/>
              <a:t>10/1/2012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372612-3493-CA46-9001-CB7A804E105E}" type="slidenum">
              <a:rPr lang="en-US" smtClean="0"/>
              <a:pPr/>
              <a:t>‹#›</a:t>
            </a:fld>
            <a:endParaRPr lang="en-US"/>
          </a:p>
        </p:txBody>
      </p:sp>
    </p:spTree>
    <p:extLst>
      <p:ext uri="{BB962C8B-B14F-4D97-AF65-F5344CB8AC3E}">
        <p14:creationId xmlns="" xmlns:p14="http://schemas.microsoft.com/office/powerpoint/2010/main" val="13644468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rgbClr val="004A76"/>
        </a:solidFill>
        <a:effectLst/>
      </p:bgPr>
    </p:bg>
    <p:spTree>
      <p:nvGrpSpPr>
        <p:cNvPr id="1" name=""/>
        <p:cNvGrpSpPr/>
        <p:nvPr/>
      </p:nvGrpSpPr>
      <p:grpSpPr>
        <a:xfrm>
          <a:off x="0" y="0"/>
          <a:ext cx="0" cy="0"/>
          <a:chOff x="0" y="0"/>
          <a:chExt cx="0" cy="0"/>
        </a:xfrm>
      </p:grpSpPr>
      <p:pic>
        <p:nvPicPr>
          <p:cNvPr id="10" name="Picture 9" descr="TenOnTuesday.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515363" y="379912"/>
            <a:ext cx="2596138" cy="2182322"/>
          </a:xfrm>
          <a:prstGeom prst="rect">
            <a:avLst/>
          </a:prstGeom>
        </p:spPr>
      </p:pic>
      <p:sp>
        <p:nvSpPr>
          <p:cNvPr id="21" name="Picture Placeholder 20"/>
          <p:cNvSpPr>
            <a:spLocks noGrp="1"/>
          </p:cNvSpPr>
          <p:nvPr>
            <p:ph type="pic" sz="quarter" idx="10"/>
          </p:nvPr>
        </p:nvSpPr>
        <p:spPr>
          <a:xfrm>
            <a:off x="6210300" y="0"/>
            <a:ext cx="2933700" cy="6858000"/>
          </a:xfrm>
        </p:spPr>
        <p:txBody>
          <a:bodyPr/>
          <a:lstStyle/>
          <a:p>
            <a:r>
              <a:rPr lang="en-US" smtClean="0"/>
              <a:t>Click icon to add picture</a:t>
            </a:r>
            <a:endParaRPr lang="en-US" dirty="0"/>
          </a:p>
        </p:txBody>
      </p:sp>
      <p:cxnSp>
        <p:nvCxnSpPr>
          <p:cNvPr id="3" name="Straight Connector 2"/>
          <p:cNvCxnSpPr/>
          <p:nvPr userDrawn="1"/>
        </p:nvCxnSpPr>
        <p:spPr>
          <a:xfrm>
            <a:off x="6210300" y="0"/>
            <a:ext cx="0" cy="6858000"/>
          </a:xfrm>
          <a:prstGeom prst="line">
            <a:avLst/>
          </a:prstGeom>
          <a:ln w="762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2" name="Picture 1" descr="NTHP_LOGO_RGB+reverse_noTAG.png"/>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375341" y="2613431"/>
            <a:ext cx="2863160" cy="747042"/>
          </a:xfrm>
          <a:prstGeom prst="rect">
            <a:avLst/>
          </a:prstGeom>
        </p:spPr>
      </p:pic>
      <p:sp>
        <p:nvSpPr>
          <p:cNvPr id="5" name="Text Placeholder 4"/>
          <p:cNvSpPr>
            <a:spLocks noGrp="1"/>
          </p:cNvSpPr>
          <p:nvPr>
            <p:ph type="body" sz="quarter" idx="11" hasCustomPrompt="1"/>
          </p:nvPr>
        </p:nvSpPr>
        <p:spPr>
          <a:xfrm>
            <a:off x="2971800" y="6565900"/>
            <a:ext cx="3238500" cy="228600"/>
          </a:xfrm>
        </p:spPr>
        <p:txBody>
          <a:bodyPr>
            <a:normAutofit/>
          </a:bodyPr>
          <a:lstStyle>
            <a:lvl1pPr marL="0" indent="0" algn="r">
              <a:buNone/>
              <a:defRPr sz="900" baseline="0"/>
            </a:lvl1pPr>
            <a:lvl2pPr marL="457200" indent="0" algn="l">
              <a:buNone/>
              <a:defRPr/>
            </a:lvl2pPr>
          </a:lstStyle>
          <a:p>
            <a:pPr lvl="0"/>
            <a:r>
              <a:rPr lang="en-US" dirty="0" smtClean="0"/>
              <a:t>Photo courtesy of </a:t>
            </a:r>
            <a:r>
              <a:rPr lang="en-US" dirty="0" err="1" smtClean="0"/>
              <a:t>FirstName</a:t>
            </a:r>
            <a:r>
              <a:rPr lang="en-US" dirty="0" smtClean="0"/>
              <a:t> Last Name. </a:t>
            </a:r>
            <a:endParaRPr lang="en-US" dirty="0"/>
          </a:p>
        </p:txBody>
      </p:sp>
      <p:sp>
        <p:nvSpPr>
          <p:cNvPr id="6" name="Title 5"/>
          <p:cNvSpPr>
            <a:spLocks noGrp="1"/>
          </p:cNvSpPr>
          <p:nvPr>
            <p:ph type="title" hasCustomPrompt="1"/>
          </p:nvPr>
        </p:nvSpPr>
        <p:spPr>
          <a:xfrm>
            <a:off x="419101" y="5245100"/>
            <a:ext cx="5384800" cy="622300"/>
          </a:xfrm>
        </p:spPr>
        <p:txBody>
          <a:bodyPr anchor="t"/>
          <a:lstStyle>
            <a:lvl1pPr marL="0" marR="0" indent="0" algn="l" defTabSz="457200" rtl="0" eaLnBrk="1" fontAlgn="auto" latinLnBrk="0" hangingPunct="1">
              <a:lnSpc>
                <a:spcPct val="100000"/>
              </a:lnSpc>
              <a:spcBef>
                <a:spcPct val="0"/>
              </a:spcBef>
              <a:spcAft>
                <a:spcPts val="0"/>
              </a:spcAft>
              <a:buClrTx/>
              <a:buSzTx/>
              <a:buFontTx/>
              <a:buNone/>
              <a:tabLst/>
              <a:defRPr sz="2800" b="1" baseline="0"/>
            </a:lvl1pPr>
          </a:lstStyle>
          <a:p>
            <a:r>
              <a:rPr lang="en-US" dirty="0" smtClean="0"/>
              <a:t>TOPIC: Insert Topic Here</a:t>
            </a:r>
            <a:r>
              <a:rPr lang="en-US" sz="2000" dirty="0" smtClean="0">
                <a:solidFill>
                  <a:schemeClr val="bg1"/>
                </a:solidFill>
              </a:rPr>
              <a:t/>
            </a:r>
            <a:br>
              <a:rPr lang="en-US" sz="2000" dirty="0" smtClean="0">
                <a:solidFill>
                  <a:schemeClr val="bg1"/>
                </a:solidFill>
              </a:rPr>
            </a:br>
            <a:endParaRPr lang="en-US" dirty="0"/>
          </a:p>
        </p:txBody>
      </p:sp>
      <p:sp>
        <p:nvSpPr>
          <p:cNvPr id="8" name="Text Placeholder 7"/>
          <p:cNvSpPr>
            <a:spLocks noGrp="1"/>
          </p:cNvSpPr>
          <p:nvPr>
            <p:ph type="body" sz="quarter" idx="12" hasCustomPrompt="1"/>
          </p:nvPr>
        </p:nvSpPr>
        <p:spPr>
          <a:xfrm>
            <a:off x="419101" y="5791200"/>
            <a:ext cx="5384800" cy="914400"/>
          </a:xfrm>
        </p:spPr>
        <p:txBody>
          <a:bodyPr/>
          <a:lstStyle>
            <a:lvl1pPr marL="0" indent="0">
              <a:buNone/>
              <a:defRPr baseline="0"/>
            </a:lvl1pPr>
          </a:lstStyle>
          <a:p>
            <a:pPr lvl="0"/>
            <a:r>
              <a:rPr lang="en-US" dirty="0" smtClean="0"/>
              <a:t>Insert subtitle here. Please keep to two lines or less if possible.</a:t>
            </a:r>
            <a:endParaRPr lang="en-US" dirty="0"/>
          </a:p>
        </p:txBody>
      </p:sp>
    </p:spTree>
    <p:extLst>
      <p:ext uri="{BB962C8B-B14F-4D97-AF65-F5344CB8AC3E}">
        <p14:creationId xmlns="" xmlns:p14="http://schemas.microsoft.com/office/powerpoint/2010/main" val="3345017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Vertical">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 y="0"/>
            <a:ext cx="3443966" cy="6858000"/>
          </a:xfrm>
        </p:spPr>
        <p:txBody>
          <a:bodyPr/>
          <a:lstStyle/>
          <a:p>
            <a:r>
              <a:rPr lang="en-US" smtClean="0"/>
              <a:t>Click icon to add picture</a:t>
            </a:r>
            <a:endParaRPr lang="en-US" dirty="0"/>
          </a:p>
        </p:txBody>
      </p:sp>
      <p:sp>
        <p:nvSpPr>
          <p:cNvPr id="12" name="Text Placeholder 11"/>
          <p:cNvSpPr>
            <a:spLocks noGrp="1"/>
          </p:cNvSpPr>
          <p:nvPr>
            <p:ph type="body" sz="quarter" idx="11" hasCustomPrompt="1"/>
          </p:nvPr>
        </p:nvSpPr>
        <p:spPr>
          <a:xfrm>
            <a:off x="3759200" y="1657327"/>
            <a:ext cx="5087938" cy="3508369"/>
          </a:xfrm>
        </p:spPr>
        <p:txBody>
          <a:bodyPr>
            <a:normAutofit/>
          </a:bodyPr>
          <a:lstStyle>
            <a:lvl1pPr marL="0" indent="0">
              <a:buNone/>
              <a:defRPr sz="1800" baseline="0">
                <a:solidFill>
                  <a:schemeClr val="bg1"/>
                </a:solidFill>
              </a:defRPr>
            </a:lvl1pPr>
          </a:lstStyle>
          <a:p>
            <a:pPr lvl="0"/>
            <a:r>
              <a:rPr lang="en-US" dirty="0" smtClean="0"/>
              <a:t>Text goes here</a:t>
            </a:r>
            <a:endParaRPr lang="en-US" dirty="0"/>
          </a:p>
        </p:txBody>
      </p:sp>
      <p:sp>
        <p:nvSpPr>
          <p:cNvPr id="13" name="Title 12"/>
          <p:cNvSpPr>
            <a:spLocks noGrp="1"/>
          </p:cNvSpPr>
          <p:nvPr>
            <p:ph type="title" hasCustomPrompt="1"/>
          </p:nvPr>
        </p:nvSpPr>
        <p:spPr>
          <a:xfrm>
            <a:off x="3759200" y="1129996"/>
            <a:ext cx="5087938" cy="512954"/>
          </a:xfrm>
        </p:spPr>
        <p:txBody>
          <a:bodyPr>
            <a:noAutofit/>
          </a:bodyPr>
          <a:lstStyle>
            <a:lvl1pPr algn="l">
              <a:defRPr sz="3000" baseline="0">
                <a:solidFill>
                  <a:schemeClr val="bg1"/>
                </a:solidFill>
              </a:defRPr>
            </a:lvl1pPr>
          </a:lstStyle>
          <a:p>
            <a:r>
              <a:rPr lang="en-US" dirty="0" smtClean="0"/>
              <a:t>SLIDE TITLE GOES HERE</a:t>
            </a:r>
            <a:endParaRPr lang="en-US" dirty="0"/>
          </a:p>
        </p:txBody>
      </p:sp>
      <p:pic>
        <p:nvPicPr>
          <p:cNvPr id="14" name="Picture 13" descr="TenOnTuesday.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721484" y="5639219"/>
            <a:ext cx="1239635" cy="1042042"/>
          </a:xfrm>
          <a:prstGeom prst="rect">
            <a:avLst/>
          </a:prstGeom>
        </p:spPr>
      </p:pic>
      <p:cxnSp>
        <p:nvCxnSpPr>
          <p:cNvPr id="10" name="Straight Connector 9"/>
          <p:cNvCxnSpPr/>
          <p:nvPr userDrawn="1"/>
        </p:nvCxnSpPr>
        <p:spPr>
          <a:xfrm>
            <a:off x="3443967" y="0"/>
            <a:ext cx="0" cy="685800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4"/>
          <p:cNvSpPr>
            <a:spLocks noGrp="1"/>
          </p:cNvSpPr>
          <p:nvPr>
            <p:ph type="body" sz="quarter" idx="12" hasCustomPrompt="1"/>
          </p:nvPr>
        </p:nvSpPr>
        <p:spPr>
          <a:xfrm>
            <a:off x="3746500" y="6566961"/>
            <a:ext cx="3238500" cy="228600"/>
          </a:xfrm>
        </p:spPr>
        <p:txBody>
          <a:bodyPr>
            <a:normAutofit/>
          </a:bodyPr>
          <a:lstStyle>
            <a:lvl1pPr marL="0" indent="0" algn="l">
              <a:buNone/>
              <a:defRPr sz="900" baseline="0"/>
            </a:lvl1pPr>
            <a:lvl2pPr marL="457200" indent="0" algn="l">
              <a:buNone/>
              <a:defRPr/>
            </a:lvl2pPr>
          </a:lstStyle>
          <a:p>
            <a:pPr lvl="0"/>
            <a:r>
              <a:rPr lang="en-US" dirty="0" smtClean="0"/>
              <a:t>Photo courtesy of </a:t>
            </a:r>
            <a:r>
              <a:rPr lang="en-US" dirty="0" err="1" smtClean="0"/>
              <a:t>FirstName</a:t>
            </a:r>
            <a:r>
              <a:rPr lang="en-US" dirty="0" smtClean="0"/>
              <a:t> Last Name. </a:t>
            </a:r>
            <a:endParaRPr lang="en-US" dirty="0"/>
          </a:p>
        </p:txBody>
      </p:sp>
    </p:spTree>
    <p:extLst>
      <p:ext uri="{BB962C8B-B14F-4D97-AF65-F5344CB8AC3E}">
        <p14:creationId xmlns="" xmlns:p14="http://schemas.microsoft.com/office/powerpoint/2010/main" val="338476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Horizontal">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
            <a:ext cx="9144000" cy="4140200"/>
          </a:xfrm>
        </p:spPr>
        <p:txBody>
          <a:bodyPr/>
          <a:lstStyle/>
          <a:p>
            <a:r>
              <a:rPr lang="en-US" smtClean="0"/>
              <a:t>Click icon to add picture</a:t>
            </a:r>
            <a:endParaRPr lang="en-US"/>
          </a:p>
        </p:txBody>
      </p:sp>
      <p:sp>
        <p:nvSpPr>
          <p:cNvPr id="13" name="Text Placeholder 11"/>
          <p:cNvSpPr>
            <a:spLocks noGrp="1"/>
          </p:cNvSpPr>
          <p:nvPr>
            <p:ph type="body" sz="quarter" idx="11" hasCustomPrompt="1"/>
          </p:nvPr>
        </p:nvSpPr>
        <p:spPr>
          <a:xfrm>
            <a:off x="258918" y="5259084"/>
            <a:ext cx="6467315" cy="1140759"/>
          </a:xfrm>
        </p:spPr>
        <p:txBody>
          <a:bodyPr>
            <a:normAutofit/>
          </a:bodyPr>
          <a:lstStyle>
            <a:lvl1pPr marL="0" indent="0">
              <a:buNone/>
              <a:defRPr sz="1800" baseline="0">
                <a:solidFill>
                  <a:schemeClr val="bg1"/>
                </a:solidFill>
              </a:defRPr>
            </a:lvl1pPr>
          </a:lstStyle>
          <a:p>
            <a:pPr lvl="0"/>
            <a:r>
              <a:rPr lang="en-US" dirty="0" smtClean="0"/>
              <a:t>Text goes here</a:t>
            </a:r>
            <a:endParaRPr lang="en-US" dirty="0"/>
          </a:p>
        </p:txBody>
      </p:sp>
      <p:sp>
        <p:nvSpPr>
          <p:cNvPr id="14" name="Title 12"/>
          <p:cNvSpPr>
            <a:spLocks noGrp="1"/>
          </p:cNvSpPr>
          <p:nvPr>
            <p:ph type="title" hasCustomPrompt="1"/>
          </p:nvPr>
        </p:nvSpPr>
        <p:spPr>
          <a:xfrm>
            <a:off x="258918" y="4785564"/>
            <a:ext cx="7221381" cy="399265"/>
          </a:xfrm>
        </p:spPr>
        <p:txBody>
          <a:bodyPr>
            <a:noAutofit/>
          </a:bodyPr>
          <a:lstStyle>
            <a:lvl1pPr algn="l">
              <a:defRPr sz="3000">
                <a:solidFill>
                  <a:schemeClr val="bg1"/>
                </a:solidFill>
              </a:defRPr>
            </a:lvl1pPr>
          </a:lstStyle>
          <a:p>
            <a:r>
              <a:rPr lang="en-US" dirty="0" smtClean="0"/>
              <a:t>CLICK TO EDIT MASTER TITLE STYLE</a:t>
            </a:r>
            <a:endParaRPr lang="en-US" dirty="0"/>
          </a:p>
        </p:txBody>
      </p:sp>
      <p:pic>
        <p:nvPicPr>
          <p:cNvPr id="15" name="Picture 14" descr="TenOnTuesday.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721484" y="5639219"/>
            <a:ext cx="1239635" cy="1042042"/>
          </a:xfrm>
          <a:prstGeom prst="rect">
            <a:avLst/>
          </a:prstGeom>
        </p:spPr>
      </p:pic>
      <p:cxnSp>
        <p:nvCxnSpPr>
          <p:cNvPr id="9" name="Straight Connector 8"/>
          <p:cNvCxnSpPr/>
          <p:nvPr userDrawn="1"/>
        </p:nvCxnSpPr>
        <p:spPr>
          <a:xfrm>
            <a:off x="0" y="4140201"/>
            <a:ext cx="9144000" cy="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4"/>
          <p:cNvSpPr>
            <a:spLocks noGrp="1"/>
          </p:cNvSpPr>
          <p:nvPr>
            <p:ph type="body" sz="quarter" idx="12" hasCustomPrompt="1"/>
          </p:nvPr>
        </p:nvSpPr>
        <p:spPr>
          <a:xfrm>
            <a:off x="5722619" y="4203700"/>
            <a:ext cx="3238500" cy="228600"/>
          </a:xfrm>
        </p:spPr>
        <p:txBody>
          <a:bodyPr>
            <a:normAutofit/>
          </a:bodyPr>
          <a:lstStyle>
            <a:lvl1pPr marL="0" indent="0" algn="r">
              <a:buNone/>
              <a:defRPr sz="900" baseline="0"/>
            </a:lvl1pPr>
            <a:lvl2pPr marL="457200" indent="0" algn="l">
              <a:buNone/>
              <a:defRPr/>
            </a:lvl2pPr>
          </a:lstStyle>
          <a:p>
            <a:pPr lvl="0"/>
            <a:r>
              <a:rPr lang="en-US" dirty="0" smtClean="0"/>
              <a:t>Photo courtesy of </a:t>
            </a:r>
            <a:r>
              <a:rPr lang="en-US" dirty="0" err="1" smtClean="0"/>
              <a:t>FirstName</a:t>
            </a:r>
            <a:r>
              <a:rPr lang="en-US" dirty="0" smtClean="0"/>
              <a:t> Last Name. </a:t>
            </a:r>
            <a:endParaRPr lang="en-US" dirty="0"/>
          </a:p>
        </p:txBody>
      </p:sp>
    </p:spTree>
    <p:extLst>
      <p:ext uri="{BB962C8B-B14F-4D97-AF65-F5344CB8AC3E}">
        <p14:creationId xmlns="" xmlns:p14="http://schemas.microsoft.com/office/powerpoint/2010/main" val="4019545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Vertical">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727700" y="-1"/>
            <a:ext cx="3429000" cy="6858001"/>
          </a:xfrm>
        </p:spPr>
        <p:txBody>
          <a:bodyPr/>
          <a:lstStyle/>
          <a:p>
            <a:r>
              <a:rPr lang="en-US" smtClean="0"/>
              <a:t>Click icon to add picture</a:t>
            </a:r>
            <a:endParaRPr lang="en-US"/>
          </a:p>
        </p:txBody>
      </p:sp>
      <p:sp>
        <p:nvSpPr>
          <p:cNvPr id="10" name="Text Placeholder 11"/>
          <p:cNvSpPr>
            <a:spLocks noGrp="1"/>
          </p:cNvSpPr>
          <p:nvPr>
            <p:ph type="body" sz="quarter" idx="11" hasCustomPrompt="1"/>
          </p:nvPr>
        </p:nvSpPr>
        <p:spPr>
          <a:xfrm>
            <a:off x="475692" y="1416320"/>
            <a:ext cx="3885224" cy="2711792"/>
          </a:xfrm>
        </p:spPr>
        <p:txBody>
          <a:bodyPr>
            <a:normAutofit/>
          </a:bodyPr>
          <a:lstStyle>
            <a:lvl1pPr marL="0" indent="0">
              <a:buNone/>
              <a:defRPr sz="1800" baseline="0">
                <a:solidFill>
                  <a:schemeClr val="bg1"/>
                </a:solidFill>
              </a:defRPr>
            </a:lvl1pPr>
          </a:lstStyle>
          <a:p>
            <a:pPr lvl="0"/>
            <a:r>
              <a:rPr lang="en-US" dirty="0" smtClean="0"/>
              <a:t>Text goes here</a:t>
            </a:r>
            <a:endParaRPr lang="en-US" dirty="0"/>
          </a:p>
        </p:txBody>
      </p:sp>
      <p:sp>
        <p:nvSpPr>
          <p:cNvPr id="11" name="Title 12"/>
          <p:cNvSpPr>
            <a:spLocks noGrp="1"/>
          </p:cNvSpPr>
          <p:nvPr>
            <p:ph type="title" hasCustomPrompt="1"/>
          </p:nvPr>
        </p:nvSpPr>
        <p:spPr>
          <a:xfrm>
            <a:off x="475692" y="802893"/>
            <a:ext cx="5252008" cy="505120"/>
          </a:xfrm>
        </p:spPr>
        <p:txBody>
          <a:bodyPr>
            <a:noAutofit/>
          </a:bodyPr>
          <a:lstStyle>
            <a:lvl1pPr algn="l">
              <a:defRPr sz="3000">
                <a:solidFill>
                  <a:schemeClr val="bg1"/>
                </a:solidFill>
              </a:defRPr>
            </a:lvl1pPr>
          </a:lstStyle>
          <a:p>
            <a:r>
              <a:rPr lang="en-US" dirty="0" smtClean="0"/>
              <a:t>SLIDE TITLE GOES HERE</a:t>
            </a:r>
            <a:endParaRPr lang="en-US" dirty="0"/>
          </a:p>
        </p:txBody>
      </p:sp>
      <p:pic>
        <p:nvPicPr>
          <p:cNvPr id="14" name="Picture 13" descr="TenOnTuesday.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203084" y="5639219"/>
            <a:ext cx="1239635" cy="1042042"/>
          </a:xfrm>
          <a:prstGeom prst="rect">
            <a:avLst/>
          </a:prstGeom>
        </p:spPr>
      </p:pic>
      <p:cxnSp>
        <p:nvCxnSpPr>
          <p:cNvPr id="3" name="Straight Connector 2"/>
          <p:cNvCxnSpPr/>
          <p:nvPr userDrawn="1"/>
        </p:nvCxnSpPr>
        <p:spPr>
          <a:xfrm>
            <a:off x="5727700" y="-1"/>
            <a:ext cx="0" cy="6858001"/>
          </a:xfrm>
          <a:prstGeom prst="line">
            <a:avLst/>
          </a:prstGeom>
          <a:ln w="762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7" name="Text Placeholder 4"/>
          <p:cNvSpPr>
            <a:spLocks noGrp="1"/>
          </p:cNvSpPr>
          <p:nvPr>
            <p:ph type="body" sz="quarter" idx="12" hasCustomPrompt="1"/>
          </p:nvPr>
        </p:nvSpPr>
        <p:spPr>
          <a:xfrm>
            <a:off x="2476500" y="6478061"/>
            <a:ext cx="3238500" cy="228600"/>
          </a:xfrm>
        </p:spPr>
        <p:txBody>
          <a:bodyPr>
            <a:normAutofit/>
          </a:bodyPr>
          <a:lstStyle>
            <a:lvl1pPr marL="0" indent="0" algn="r">
              <a:buNone/>
              <a:defRPr sz="900" baseline="0"/>
            </a:lvl1pPr>
            <a:lvl2pPr marL="457200" indent="0" algn="l">
              <a:buNone/>
              <a:defRPr/>
            </a:lvl2pPr>
          </a:lstStyle>
          <a:p>
            <a:pPr lvl="0"/>
            <a:r>
              <a:rPr lang="en-US" dirty="0" smtClean="0"/>
              <a:t>Photo courtesy of </a:t>
            </a:r>
            <a:r>
              <a:rPr lang="en-US" dirty="0" err="1" smtClean="0"/>
              <a:t>FirstName</a:t>
            </a:r>
            <a:r>
              <a:rPr lang="en-US" dirty="0" smtClean="0"/>
              <a:t> Last Name. </a:t>
            </a:r>
            <a:endParaRPr lang="en-US" dirty="0"/>
          </a:p>
        </p:txBody>
      </p:sp>
    </p:spTree>
    <p:extLst>
      <p:ext uri="{BB962C8B-B14F-4D97-AF65-F5344CB8AC3E}">
        <p14:creationId xmlns="" xmlns:p14="http://schemas.microsoft.com/office/powerpoint/2010/main" val="621447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Horizontal">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0" y="2451099"/>
            <a:ext cx="9144000" cy="4375709"/>
          </a:xfrm>
        </p:spPr>
        <p:txBody>
          <a:bodyPr/>
          <a:lstStyle/>
          <a:p>
            <a:r>
              <a:rPr lang="en-US" smtClean="0"/>
              <a:t>Click icon to add picture</a:t>
            </a:r>
            <a:endParaRPr lang="en-US" dirty="0"/>
          </a:p>
        </p:txBody>
      </p:sp>
      <p:sp>
        <p:nvSpPr>
          <p:cNvPr id="7" name="Text Placeholder 11"/>
          <p:cNvSpPr>
            <a:spLocks noGrp="1"/>
          </p:cNvSpPr>
          <p:nvPr>
            <p:ph type="body" sz="quarter" idx="11" hasCustomPrompt="1"/>
          </p:nvPr>
        </p:nvSpPr>
        <p:spPr>
          <a:xfrm>
            <a:off x="182934" y="1028700"/>
            <a:ext cx="7056065" cy="1206500"/>
          </a:xfrm>
        </p:spPr>
        <p:txBody>
          <a:bodyPr>
            <a:normAutofit/>
          </a:bodyPr>
          <a:lstStyle>
            <a:lvl1pPr marL="0" indent="0">
              <a:buNone/>
              <a:defRPr sz="1800" baseline="0">
                <a:solidFill>
                  <a:schemeClr val="bg1"/>
                </a:solidFill>
              </a:defRPr>
            </a:lvl1pPr>
          </a:lstStyle>
          <a:p>
            <a:pPr lvl="0"/>
            <a:r>
              <a:rPr lang="en-US" dirty="0" smtClean="0"/>
              <a:t>Text goes here</a:t>
            </a:r>
            <a:endParaRPr lang="en-US" dirty="0"/>
          </a:p>
        </p:txBody>
      </p:sp>
      <p:sp>
        <p:nvSpPr>
          <p:cNvPr id="8" name="Title 12"/>
          <p:cNvSpPr>
            <a:spLocks noGrp="1"/>
          </p:cNvSpPr>
          <p:nvPr>
            <p:ph type="title" hasCustomPrompt="1"/>
          </p:nvPr>
        </p:nvSpPr>
        <p:spPr>
          <a:xfrm>
            <a:off x="182934" y="177033"/>
            <a:ext cx="7411666" cy="699267"/>
          </a:xfrm>
        </p:spPr>
        <p:txBody>
          <a:bodyPr>
            <a:noAutofit/>
          </a:bodyPr>
          <a:lstStyle>
            <a:lvl1pPr algn="l">
              <a:defRPr sz="3000">
                <a:solidFill>
                  <a:schemeClr val="bg1"/>
                </a:solidFill>
              </a:defRPr>
            </a:lvl1pPr>
          </a:lstStyle>
          <a:p>
            <a:r>
              <a:rPr lang="en-US" dirty="0" smtClean="0"/>
              <a:t>CLICK TO EDIT MASTER TITLE STYLE</a:t>
            </a:r>
            <a:endParaRPr lang="en-US" dirty="0"/>
          </a:p>
        </p:txBody>
      </p:sp>
      <p:pic>
        <p:nvPicPr>
          <p:cNvPr id="9" name="Picture 8" descr="TenOnTuesday.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721484" y="152819"/>
            <a:ext cx="1239635" cy="1042042"/>
          </a:xfrm>
          <a:prstGeom prst="rect">
            <a:avLst/>
          </a:prstGeom>
        </p:spPr>
      </p:pic>
      <p:cxnSp>
        <p:nvCxnSpPr>
          <p:cNvPr id="10" name="Straight Connector 9"/>
          <p:cNvCxnSpPr/>
          <p:nvPr userDrawn="1"/>
        </p:nvCxnSpPr>
        <p:spPr>
          <a:xfrm>
            <a:off x="0" y="2451099"/>
            <a:ext cx="9144000" cy="0"/>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2" hasCustomPrompt="1"/>
          </p:nvPr>
        </p:nvSpPr>
        <p:spPr>
          <a:xfrm>
            <a:off x="5836919" y="2171700"/>
            <a:ext cx="3238500" cy="228600"/>
          </a:xfrm>
        </p:spPr>
        <p:txBody>
          <a:bodyPr>
            <a:normAutofit/>
          </a:bodyPr>
          <a:lstStyle>
            <a:lvl1pPr marL="0" indent="0" algn="r">
              <a:buNone/>
              <a:defRPr sz="900" baseline="0"/>
            </a:lvl1pPr>
            <a:lvl2pPr marL="457200" indent="0" algn="l">
              <a:buNone/>
              <a:defRPr/>
            </a:lvl2pPr>
          </a:lstStyle>
          <a:p>
            <a:pPr lvl="0"/>
            <a:r>
              <a:rPr lang="en-US" dirty="0" smtClean="0"/>
              <a:t>Photo courtesy of </a:t>
            </a:r>
            <a:r>
              <a:rPr lang="en-US" dirty="0" err="1" smtClean="0"/>
              <a:t>FirstName</a:t>
            </a:r>
            <a:r>
              <a:rPr lang="en-US" dirty="0" smtClean="0"/>
              <a:t> Last Name. </a:t>
            </a:r>
            <a:endParaRPr lang="en-US" dirty="0"/>
          </a:p>
        </p:txBody>
      </p:sp>
    </p:spTree>
    <p:extLst>
      <p:ext uri="{BB962C8B-B14F-4D97-AF65-F5344CB8AC3E}">
        <p14:creationId xmlns="" xmlns:p14="http://schemas.microsoft.com/office/powerpoint/2010/main" val="3108706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9" name="Picture 8" descr="TenOnTuesday.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913317" y="1721954"/>
            <a:ext cx="2668182" cy="2242882"/>
          </a:xfrm>
          <a:prstGeom prst="rect">
            <a:avLst/>
          </a:prstGeom>
        </p:spPr>
      </p:pic>
      <p:sp>
        <p:nvSpPr>
          <p:cNvPr id="11" name="TextBox 10"/>
          <p:cNvSpPr txBox="1"/>
          <p:nvPr userDrawn="1"/>
        </p:nvSpPr>
        <p:spPr>
          <a:xfrm>
            <a:off x="3761477" y="2949173"/>
            <a:ext cx="4988823" cy="1015663"/>
          </a:xfrm>
          <a:prstGeom prst="rect">
            <a:avLst/>
          </a:prstGeom>
          <a:noFill/>
        </p:spPr>
        <p:txBody>
          <a:bodyPr wrap="square" rtlCol="0">
            <a:spAutoFit/>
          </a:bodyPr>
          <a:lstStyle/>
          <a:p>
            <a:r>
              <a:rPr lang="en-US" sz="2000" dirty="0" smtClean="0">
                <a:solidFill>
                  <a:srgbClr val="FFFFFF"/>
                </a:solidFill>
              </a:rPr>
              <a:t>Ten</a:t>
            </a:r>
            <a:r>
              <a:rPr lang="en-US" sz="2000" baseline="0" dirty="0" smtClean="0">
                <a:solidFill>
                  <a:srgbClr val="FFFFFF"/>
                </a:solidFill>
              </a:rPr>
              <a:t> on Tuesday features ten preservation tips each week. For more tips, visit </a:t>
            </a:r>
            <a:r>
              <a:rPr lang="en-US" sz="2000" baseline="0" dirty="0" err="1" smtClean="0">
                <a:solidFill>
                  <a:schemeClr val="accent2"/>
                </a:solidFill>
              </a:rPr>
              <a:t>blog.PreservationNation.org</a:t>
            </a:r>
            <a:r>
              <a:rPr lang="en-US" sz="2000" baseline="0" dirty="0" smtClean="0">
                <a:solidFill>
                  <a:srgbClr val="FFFFFF"/>
                </a:solidFill>
              </a:rPr>
              <a:t>. </a:t>
            </a:r>
            <a:endParaRPr lang="en-US" sz="2000" dirty="0">
              <a:solidFill>
                <a:srgbClr val="FFFFFF"/>
              </a:solidFill>
            </a:endParaRPr>
          </a:p>
        </p:txBody>
      </p:sp>
      <p:pic>
        <p:nvPicPr>
          <p:cNvPr id="5" name="Picture 4" descr="NTHP_LOGO_RGB+reverse_noTAG.png"/>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4953907" y="5562600"/>
            <a:ext cx="3923393" cy="1023673"/>
          </a:xfrm>
          <a:prstGeom prst="rect">
            <a:avLst/>
          </a:prstGeom>
        </p:spPr>
      </p:pic>
    </p:spTree>
    <p:extLst>
      <p:ext uri="{BB962C8B-B14F-4D97-AF65-F5344CB8AC3E}">
        <p14:creationId xmlns="" xmlns:p14="http://schemas.microsoft.com/office/powerpoint/2010/main" val="330019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5422900"/>
          </a:xfrm>
        </p:spPr>
        <p:txBody>
          <a:bodyPr/>
          <a:lstStyle/>
          <a:p>
            <a:r>
              <a:rPr lang="en-US" smtClean="0"/>
              <a:t>Click icon to add picture</a:t>
            </a:r>
            <a:endParaRPr lang="en-US"/>
          </a:p>
        </p:txBody>
      </p:sp>
      <p:pic>
        <p:nvPicPr>
          <p:cNvPr id="8" name="Picture 7" descr="TenOnTuesday.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721484" y="5664619"/>
            <a:ext cx="1239635" cy="1042042"/>
          </a:xfrm>
          <a:prstGeom prst="rect">
            <a:avLst/>
          </a:prstGeom>
        </p:spPr>
      </p:pic>
      <p:cxnSp>
        <p:nvCxnSpPr>
          <p:cNvPr id="10" name="Straight Connector 9"/>
          <p:cNvCxnSpPr/>
          <p:nvPr userDrawn="1"/>
        </p:nvCxnSpPr>
        <p:spPr>
          <a:xfrm>
            <a:off x="0" y="5422900"/>
            <a:ext cx="9144000" cy="0"/>
          </a:xfrm>
          <a:prstGeom prst="line">
            <a:avLst/>
          </a:prstGeom>
          <a:ln w="762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1" hasCustomPrompt="1"/>
          </p:nvPr>
        </p:nvSpPr>
        <p:spPr>
          <a:xfrm>
            <a:off x="0" y="5474119"/>
            <a:ext cx="3238500" cy="228600"/>
          </a:xfrm>
        </p:spPr>
        <p:txBody>
          <a:bodyPr>
            <a:normAutofit/>
          </a:bodyPr>
          <a:lstStyle>
            <a:lvl1pPr marL="0" indent="0" algn="l">
              <a:buNone/>
              <a:defRPr sz="900" baseline="0"/>
            </a:lvl1pPr>
            <a:lvl2pPr marL="457200" indent="0" algn="l">
              <a:buNone/>
              <a:defRPr/>
            </a:lvl2pPr>
          </a:lstStyle>
          <a:p>
            <a:pPr lvl="0"/>
            <a:r>
              <a:rPr lang="en-US" dirty="0" smtClean="0"/>
              <a:t>Photo courtesy of </a:t>
            </a:r>
            <a:r>
              <a:rPr lang="en-US" dirty="0" err="1" smtClean="0"/>
              <a:t>FirstName</a:t>
            </a:r>
            <a:r>
              <a:rPr lang="en-US" dirty="0" smtClean="0"/>
              <a:t> Last Name. </a:t>
            </a:r>
            <a:endParaRPr lang="en-US" dirty="0"/>
          </a:p>
        </p:txBody>
      </p:sp>
    </p:spTree>
    <p:extLst>
      <p:ext uri="{BB962C8B-B14F-4D97-AF65-F5344CB8AC3E}">
        <p14:creationId xmlns="" xmlns:p14="http://schemas.microsoft.com/office/powerpoint/2010/main" val="1649891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pic>
        <p:nvPicPr>
          <p:cNvPr id="7" name="Picture 6" descr="TenOnTuesday.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721484" y="5664619"/>
            <a:ext cx="1239635" cy="1042042"/>
          </a:xfrm>
          <a:prstGeom prst="rect">
            <a:avLst/>
          </a:prstGeom>
        </p:spPr>
      </p:pic>
      <p:sp>
        <p:nvSpPr>
          <p:cNvPr id="9" name="Text Placeholder 8"/>
          <p:cNvSpPr>
            <a:spLocks noGrp="1"/>
          </p:cNvSpPr>
          <p:nvPr>
            <p:ph type="body" sz="quarter" idx="10" hasCustomPrompt="1"/>
          </p:nvPr>
        </p:nvSpPr>
        <p:spPr>
          <a:xfrm>
            <a:off x="825500" y="1430338"/>
            <a:ext cx="7150100" cy="703262"/>
          </a:xfrm>
        </p:spPr>
        <p:txBody>
          <a:bodyPr/>
          <a:lstStyle>
            <a:lvl1pPr marL="0" indent="0">
              <a:buNone/>
              <a:defRPr baseline="0"/>
            </a:lvl1pPr>
          </a:lstStyle>
          <a:p>
            <a:pPr lvl="0"/>
            <a:r>
              <a:rPr lang="en-US" dirty="0" smtClean="0"/>
              <a:t>Slide text goes here</a:t>
            </a:r>
            <a:endParaRPr lang="en-US" dirty="0"/>
          </a:p>
        </p:txBody>
      </p:sp>
      <p:sp>
        <p:nvSpPr>
          <p:cNvPr id="10" name="Title 9"/>
          <p:cNvSpPr>
            <a:spLocks noGrp="1"/>
          </p:cNvSpPr>
          <p:nvPr>
            <p:ph type="title" hasCustomPrompt="1"/>
          </p:nvPr>
        </p:nvSpPr>
        <p:spPr>
          <a:xfrm>
            <a:off x="825500" y="914400"/>
            <a:ext cx="7150100" cy="503238"/>
          </a:xfrm>
        </p:spPr>
        <p:txBody>
          <a:bodyPr>
            <a:noAutofit/>
          </a:bodyPr>
          <a:lstStyle>
            <a:lvl1pPr algn="l">
              <a:defRPr sz="3000" b="1"/>
            </a:lvl1pPr>
          </a:lstStyle>
          <a:p>
            <a:r>
              <a:rPr lang="en-US" dirty="0" smtClean="0"/>
              <a:t>Slide Title Goes Here</a:t>
            </a:r>
            <a:endParaRPr lang="en-US" dirty="0"/>
          </a:p>
        </p:txBody>
      </p:sp>
    </p:spTree>
    <p:extLst>
      <p:ext uri="{BB962C8B-B14F-4D97-AF65-F5344CB8AC3E}">
        <p14:creationId xmlns="" xmlns:p14="http://schemas.microsoft.com/office/powerpoint/2010/main" val="3567056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A7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2"/>
                </a:solidFill>
              </a:defRPr>
            </a:lvl1pPr>
          </a:lstStyle>
          <a:p>
            <a:fld id="{B40475A6-0924-1E46-94F0-F15887EA28EF}" type="datetimeFigureOut">
              <a:rPr lang="en-US" smtClean="0"/>
              <a:pPr/>
              <a:t>10/1/2012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EEECE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EEECE1"/>
                </a:solidFill>
              </a:defRPr>
            </a:lvl1pPr>
          </a:lstStyle>
          <a:p>
            <a:fld id="{95903002-F7F0-3348-A729-C21A05371BD7}" type="slidenum">
              <a:rPr lang="en-US" smtClean="0"/>
              <a:pPr/>
              <a:t>‹#›</a:t>
            </a:fld>
            <a:endParaRPr lang="en-US" dirty="0"/>
          </a:p>
        </p:txBody>
      </p:sp>
    </p:spTree>
    <p:extLst>
      <p:ext uri="{BB962C8B-B14F-4D97-AF65-F5344CB8AC3E}">
        <p14:creationId xmlns="" xmlns:p14="http://schemas.microsoft.com/office/powerpoint/2010/main" val="3566877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60" r:id="rId6"/>
    <p:sldLayoutId id="2147483661" r:id="rId7"/>
    <p:sldLayoutId id="2147483662" r:id="rId8"/>
  </p:sldLayoutIdLst>
  <p:txStyles>
    <p:titleStyle>
      <a:lvl1pPr algn="ctr" defTabSz="457200" rtl="0" eaLnBrk="1" latinLnBrk="0" hangingPunct="1">
        <a:spcBef>
          <a:spcPct val="0"/>
        </a:spcBef>
        <a:buNone/>
        <a:defRPr sz="2800" b="1"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18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preservationnation.org/saving-windows-saving-money" TargetMode="Externa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Lots of windows_Creativity103.jpg"/>
          <p:cNvPicPr>
            <a:picLocks noGrp="1" noChangeAspect="1"/>
          </p:cNvPicPr>
          <p:nvPr>
            <p:ph type="pic" sz="quarter" idx="10"/>
          </p:nvPr>
        </p:nvPicPr>
        <p:blipFill>
          <a:blip r:embed="rId2"/>
          <a:srcRect l="35776" r="35776"/>
          <a:stretch>
            <a:fillRect/>
          </a:stretch>
        </p:blipFill>
        <p:spPr/>
      </p:pic>
      <p:sp>
        <p:nvSpPr>
          <p:cNvPr id="3" name="Text Placeholder 2"/>
          <p:cNvSpPr>
            <a:spLocks noGrp="1"/>
          </p:cNvSpPr>
          <p:nvPr>
            <p:ph type="body" sz="quarter" idx="11"/>
          </p:nvPr>
        </p:nvSpPr>
        <p:spPr/>
        <p:txBody>
          <a:bodyPr>
            <a:normAutofit/>
          </a:bodyPr>
          <a:lstStyle/>
          <a:p>
            <a:r>
              <a:rPr lang="en-US" dirty="0" smtClean="0"/>
              <a:t>Photo courtesy of Creativity103, </a:t>
            </a:r>
            <a:r>
              <a:rPr lang="en-US" dirty="0" err="1" smtClean="0"/>
              <a:t>Flickr</a:t>
            </a:r>
            <a:endParaRPr lang="en-US" dirty="0"/>
          </a:p>
        </p:txBody>
      </p:sp>
      <p:sp>
        <p:nvSpPr>
          <p:cNvPr id="4" name="Title 3"/>
          <p:cNvSpPr>
            <a:spLocks noGrp="1"/>
          </p:cNvSpPr>
          <p:nvPr>
            <p:ph type="title"/>
          </p:nvPr>
        </p:nvSpPr>
        <p:spPr>
          <a:xfrm>
            <a:off x="419101" y="5121275"/>
            <a:ext cx="5384800" cy="622300"/>
          </a:xfrm>
        </p:spPr>
        <p:txBody>
          <a:bodyPr>
            <a:normAutofit/>
          </a:bodyPr>
          <a:lstStyle/>
          <a:p>
            <a:r>
              <a:rPr lang="en-US" dirty="0" smtClean="0"/>
              <a:t>Retrofitting Historic Windows</a:t>
            </a:r>
            <a:endParaRPr lang="en-US" dirty="0"/>
          </a:p>
        </p:txBody>
      </p:sp>
      <p:sp>
        <p:nvSpPr>
          <p:cNvPr id="5" name="Text Placeholder 4"/>
          <p:cNvSpPr>
            <a:spLocks noGrp="1"/>
          </p:cNvSpPr>
          <p:nvPr>
            <p:ph type="body" sz="quarter" idx="12"/>
          </p:nvPr>
        </p:nvSpPr>
        <p:spPr/>
        <p:txBody>
          <a:bodyPr/>
          <a:lstStyle/>
          <a:p>
            <a:r>
              <a:rPr lang="en-US" dirty="0" smtClean="0"/>
              <a:t>10 Things You Should Know About Repairing and Reusing Historic Windows</a:t>
            </a:r>
            <a:endParaRPr lang="en-US" dirty="0"/>
          </a:p>
        </p:txBody>
      </p:sp>
    </p:spTree>
    <p:extLst>
      <p:ext uri="{BB962C8B-B14F-4D97-AF65-F5344CB8AC3E}">
        <p14:creationId xmlns="" xmlns:p14="http://schemas.microsoft.com/office/powerpoint/2010/main" val="2318373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Restoration2_williefogg.jpg"/>
          <p:cNvPicPr>
            <a:picLocks noGrp="1" noChangeAspect="1"/>
          </p:cNvPicPr>
          <p:nvPr>
            <p:ph type="pic" sz="quarter" idx="10"/>
          </p:nvPr>
        </p:nvPicPr>
        <p:blipFill>
          <a:blip r:embed="rId2"/>
          <a:srcRect l="33207" r="33207"/>
          <a:stretch>
            <a:fillRect/>
          </a:stretch>
        </p:blipFill>
        <p:spPr/>
      </p:pic>
      <p:sp>
        <p:nvSpPr>
          <p:cNvPr id="3" name="Text Placeholder 2"/>
          <p:cNvSpPr>
            <a:spLocks noGrp="1"/>
          </p:cNvSpPr>
          <p:nvPr>
            <p:ph type="body" sz="quarter" idx="11"/>
          </p:nvPr>
        </p:nvSpPr>
        <p:spPr>
          <a:xfrm>
            <a:off x="3759200" y="1990702"/>
            <a:ext cx="5087938" cy="3508369"/>
          </a:xfrm>
        </p:spPr>
        <p:txBody>
          <a:bodyPr/>
          <a:lstStyle/>
          <a:p>
            <a:r>
              <a:rPr lang="en-US" dirty="0" smtClean="0"/>
              <a:t>Wood windows made prior to the 1940s are likely to be made from old growth wood -- a stable, dense wood that mills well, holds paint and stain well, is not as attractive to insects, and has natural rot resistance. </a:t>
            </a:r>
          </a:p>
          <a:p>
            <a:endParaRPr lang="en-US" dirty="0" smtClean="0"/>
          </a:p>
          <a:p>
            <a:r>
              <a:rPr lang="en-US" dirty="0" smtClean="0"/>
              <a:t>Also, the wood was most likely harvested locally, making it better suited for local climate conditions. </a:t>
            </a:r>
            <a:endParaRPr lang="en-US" dirty="0"/>
          </a:p>
        </p:txBody>
      </p:sp>
      <p:sp>
        <p:nvSpPr>
          <p:cNvPr id="4" name="Title 3"/>
          <p:cNvSpPr>
            <a:spLocks noGrp="1"/>
          </p:cNvSpPr>
          <p:nvPr>
            <p:ph type="title"/>
          </p:nvPr>
        </p:nvSpPr>
        <p:spPr/>
        <p:txBody>
          <a:bodyPr/>
          <a:lstStyle/>
          <a:p>
            <a:r>
              <a:rPr lang="en-US" dirty="0" smtClean="0"/>
              <a:t>9. Older windows use better materials.</a:t>
            </a:r>
            <a:endParaRPr lang="en-US" dirty="0"/>
          </a:p>
        </p:txBody>
      </p:sp>
      <p:sp>
        <p:nvSpPr>
          <p:cNvPr id="5" name="Text Placeholder 4"/>
          <p:cNvSpPr>
            <a:spLocks noGrp="1"/>
          </p:cNvSpPr>
          <p:nvPr>
            <p:ph type="body" sz="quarter" idx="12"/>
          </p:nvPr>
        </p:nvSpPr>
        <p:spPr/>
        <p:txBody>
          <a:bodyPr/>
          <a:lstStyle/>
          <a:p>
            <a:r>
              <a:rPr lang="en-US" dirty="0" smtClean="0"/>
              <a:t>Photo courtesy of </a:t>
            </a:r>
            <a:r>
              <a:rPr lang="en-US" dirty="0" err="1" smtClean="0"/>
              <a:t>williefogg</a:t>
            </a:r>
            <a:r>
              <a:rPr lang="en-US" dirty="0" smtClean="0"/>
              <a:t>, </a:t>
            </a:r>
            <a:r>
              <a:rPr lang="en-US" dirty="0" err="1" smtClean="0"/>
              <a:t>Flickr</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Restoration_williefogg.jpg"/>
          <p:cNvPicPr>
            <a:picLocks noGrp="1" noChangeAspect="1"/>
          </p:cNvPicPr>
          <p:nvPr>
            <p:ph type="pic" sz="quarter" idx="10"/>
          </p:nvPr>
        </p:nvPicPr>
        <p:blipFill>
          <a:blip r:embed="rId2"/>
          <a:srcRect t="14237" b="14237"/>
          <a:stretch>
            <a:fillRect/>
          </a:stretch>
        </p:blipFill>
        <p:spPr/>
      </p:pic>
      <p:sp>
        <p:nvSpPr>
          <p:cNvPr id="3" name="Text Placeholder 2"/>
          <p:cNvSpPr>
            <a:spLocks noGrp="1"/>
          </p:cNvSpPr>
          <p:nvPr>
            <p:ph type="body" sz="quarter" idx="11"/>
          </p:nvPr>
        </p:nvSpPr>
        <p:spPr/>
        <p:txBody>
          <a:bodyPr>
            <a:normAutofit/>
          </a:bodyPr>
          <a:lstStyle/>
          <a:p>
            <a:r>
              <a:rPr lang="en-US" dirty="0" smtClean="0"/>
              <a:t>Traditional windows are made from individual parts, so each piece can be individually repaired or replaced in kind. New windows, on the other hand, are manufactured as a unit; when one part fails, the entire unit must be replaced.</a:t>
            </a:r>
            <a:endParaRPr lang="en-US" dirty="0"/>
          </a:p>
        </p:txBody>
      </p:sp>
      <p:sp>
        <p:nvSpPr>
          <p:cNvPr id="4" name="Title 3"/>
          <p:cNvSpPr>
            <a:spLocks noGrp="1"/>
          </p:cNvSpPr>
          <p:nvPr>
            <p:ph type="title"/>
          </p:nvPr>
        </p:nvSpPr>
        <p:spPr/>
        <p:txBody>
          <a:bodyPr/>
          <a:lstStyle/>
          <a:p>
            <a:r>
              <a:rPr lang="en-US" dirty="0" smtClean="0"/>
              <a:t>10. Older windows can be repaired.</a:t>
            </a:r>
            <a:endParaRPr lang="en-US" dirty="0"/>
          </a:p>
        </p:txBody>
      </p:sp>
      <p:sp>
        <p:nvSpPr>
          <p:cNvPr id="5" name="Text Placeholder 4"/>
          <p:cNvSpPr>
            <a:spLocks noGrp="1"/>
          </p:cNvSpPr>
          <p:nvPr>
            <p:ph type="body" sz="quarter" idx="12"/>
          </p:nvPr>
        </p:nvSpPr>
        <p:spPr/>
        <p:txBody>
          <a:bodyPr/>
          <a:lstStyle/>
          <a:p>
            <a:r>
              <a:rPr lang="en-US" dirty="0" smtClean="0"/>
              <a:t>Photo courtesy of </a:t>
            </a:r>
            <a:r>
              <a:rPr lang="en-US" dirty="0" err="1" smtClean="0"/>
              <a:t>williefogg</a:t>
            </a:r>
            <a:r>
              <a:rPr lang="en-US" dirty="0" smtClean="0"/>
              <a:t>, </a:t>
            </a:r>
            <a:r>
              <a:rPr lang="en-US" dirty="0" err="1" smtClean="0"/>
              <a:t>Flickr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Neat window_Just chaos.jpg"/>
          <p:cNvPicPr>
            <a:picLocks noGrp="1" noChangeAspect="1"/>
          </p:cNvPicPr>
          <p:nvPr>
            <p:ph type="pic" sz="quarter" idx="10"/>
          </p:nvPr>
        </p:nvPicPr>
        <p:blipFill>
          <a:blip r:embed="rId2"/>
          <a:srcRect l="23333" r="23333"/>
          <a:stretch>
            <a:fillRect/>
          </a:stretch>
        </p:blipFill>
        <p:spPr/>
      </p:pic>
      <p:sp>
        <p:nvSpPr>
          <p:cNvPr id="3" name="Text Placeholder 2"/>
          <p:cNvSpPr>
            <a:spLocks noGrp="1"/>
          </p:cNvSpPr>
          <p:nvPr>
            <p:ph type="body" sz="quarter" idx="11"/>
          </p:nvPr>
        </p:nvSpPr>
        <p:spPr/>
        <p:txBody>
          <a:bodyPr/>
          <a:lstStyle/>
          <a:p>
            <a:r>
              <a:rPr lang="en-US" dirty="0" smtClean="0"/>
              <a:t>Check out Preservation Green Lab’s report </a:t>
            </a:r>
            <a:r>
              <a:rPr lang="en-US" b="1" i="1" dirty="0" smtClean="0"/>
              <a:t>Saving Windows, Saving Money: Evaluating the Energy Performance of Window Retrofit and Replacement</a:t>
            </a:r>
            <a:r>
              <a:rPr lang="en-US" dirty="0" smtClean="0"/>
              <a:t> at: </a:t>
            </a:r>
            <a:r>
              <a:rPr lang="en-US" u="sng" dirty="0" smtClean="0">
                <a:hlinkClick r:id="rId3"/>
              </a:rPr>
              <a:t>http://www.preservationnation.org</a:t>
            </a:r>
            <a:br>
              <a:rPr lang="en-US" u="sng" dirty="0" smtClean="0">
                <a:hlinkClick r:id="rId3"/>
              </a:rPr>
            </a:br>
            <a:r>
              <a:rPr lang="en-US" u="sng" dirty="0" smtClean="0">
                <a:hlinkClick r:id="rId3"/>
              </a:rPr>
              <a:t>/saving-windows-saving-money</a:t>
            </a:r>
            <a:endParaRPr lang="en-US" dirty="0" smtClean="0"/>
          </a:p>
          <a:p>
            <a:endParaRPr lang="en-US" dirty="0"/>
          </a:p>
        </p:txBody>
      </p:sp>
      <p:sp>
        <p:nvSpPr>
          <p:cNvPr id="4" name="Title 3"/>
          <p:cNvSpPr>
            <a:spLocks noGrp="1"/>
          </p:cNvSpPr>
          <p:nvPr>
            <p:ph type="title"/>
          </p:nvPr>
        </p:nvSpPr>
        <p:spPr/>
        <p:txBody>
          <a:bodyPr/>
          <a:lstStyle/>
          <a:p>
            <a:r>
              <a:rPr lang="en-US" dirty="0" smtClean="0"/>
              <a:t>Want more information?</a:t>
            </a:r>
            <a:endParaRPr lang="en-US" dirty="0"/>
          </a:p>
        </p:txBody>
      </p:sp>
      <p:sp>
        <p:nvSpPr>
          <p:cNvPr id="5" name="Text Placeholder 4"/>
          <p:cNvSpPr>
            <a:spLocks noGrp="1"/>
          </p:cNvSpPr>
          <p:nvPr>
            <p:ph type="body" sz="quarter" idx="12"/>
          </p:nvPr>
        </p:nvSpPr>
        <p:spPr/>
        <p:txBody>
          <a:bodyPr/>
          <a:lstStyle/>
          <a:p>
            <a:r>
              <a:rPr lang="en-US" dirty="0" smtClean="0"/>
              <a:t>Photo courtesy of Just Chaos, </a:t>
            </a:r>
            <a:r>
              <a:rPr lang="en-US" dirty="0" err="1" smtClean="0"/>
              <a:t>Flickr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Windows in a house_Jo Naylor.jpg"/>
          <p:cNvPicPr>
            <a:picLocks noGrp="1" noChangeAspect="1"/>
          </p:cNvPicPr>
          <p:nvPr>
            <p:ph type="pic" sz="quarter" idx="10"/>
          </p:nvPr>
        </p:nvPicPr>
        <p:blipFill>
          <a:blip r:embed="rId2"/>
          <a:srcRect l="14247" r="14247"/>
          <a:stretch>
            <a:fillRect/>
          </a:stretch>
        </p:blipFill>
        <p:spPr/>
      </p:pic>
      <p:sp>
        <p:nvSpPr>
          <p:cNvPr id="3" name="Text Placeholder 2"/>
          <p:cNvSpPr>
            <a:spLocks noGrp="1"/>
          </p:cNvSpPr>
          <p:nvPr>
            <p:ph type="body" sz="quarter" idx="11"/>
          </p:nvPr>
        </p:nvSpPr>
        <p:spPr>
          <a:xfrm>
            <a:off x="3759200" y="1990702"/>
            <a:ext cx="5087938" cy="3508369"/>
          </a:xfrm>
        </p:spPr>
        <p:txBody>
          <a:bodyPr>
            <a:normAutofit/>
          </a:bodyPr>
          <a:lstStyle/>
          <a:p>
            <a:r>
              <a:rPr lang="en-US" dirty="0" smtClean="0"/>
              <a:t>Before retrofitting or replacing older windows, ask:</a:t>
            </a:r>
            <a:br>
              <a:rPr lang="en-US" dirty="0" smtClean="0"/>
            </a:br>
            <a:endParaRPr lang="en-US" dirty="0" smtClean="0"/>
          </a:p>
          <a:p>
            <a:pPr lvl="0">
              <a:buFont typeface="Arial" pitchFamily="34" charset="0"/>
              <a:buChar char="•"/>
            </a:pPr>
            <a:r>
              <a:rPr lang="en-US" dirty="0" smtClean="0"/>
              <a:t> Are my windows an important architectural or defining feature of my building? </a:t>
            </a:r>
          </a:p>
          <a:p>
            <a:pPr lvl="0">
              <a:buFont typeface="Arial" pitchFamily="34" charset="0"/>
              <a:buChar char="•"/>
            </a:pPr>
            <a:r>
              <a:rPr lang="en-US" dirty="0" smtClean="0"/>
              <a:t> Are there ways I can retrofit my windows to achieve greater energy efficiency? </a:t>
            </a:r>
          </a:p>
          <a:p>
            <a:pPr lvl="0">
              <a:buFont typeface="Arial" pitchFamily="34" charset="0"/>
              <a:buChar char="•"/>
            </a:pPr>
            <a:r>
              <a:rPr lang="en-US" dirty="0" smtClean="0"/>
              <a:t> Will replacement windows fit the character of my property or detract from it?</a:t>
            </a:r>
            <a:endParaRPr lang="en-US" dirty="0"/>
          </a:p>
        </p:txBody>
      </p:sp>
      <p:sp>
        <p:nvSpPr>
          <p:cNvPr id="4" name="Title 3"/>
          <p:cNvSpPr>
            <a:spLocks noGrp="1"/>
          </p:cNvSpPr>
          <p:nvPr>
            <p:ph type="title"/>
          </p:nvPr>
        </p:nvSpPr>
        <p:spPr/>
        <p:txBody>
          <a:bodyPr/>
          <a:lstStyle/>
          <a:p>
            <a:r>
              <a:rPr lang="en-US" dirty="0" smtClean="0"/>
              <a:t>1. Consider their value.</a:t>
            </a:r>
            <a:endParaRPr lang="en-US" dirty="0"/>
          </a:p>
        </p:txBody>
      </p:sp>
      <p:sp>
        <p:nvSpPr>
          <p:cNvPr id="5" name="Text Placeholder 4"/>
          <p:cNvSpPr>
            <a:spLocks noGrp="1"/>
          </p:cNvSpPr>
          <p:nvPr>
            <p:ph type="body" sz="quarter" idx="12"/>
          </p:nvPr>
        </p:nvSpPr>
        <p:spPr/>
        <p:txBody>
          <a:bodyPr/>
          <a:lstStyle/>
          <a:p>
            <a:r>
              <a:rPr lang="en-US" dirty="0" smtClean="0"/>
              <a:t>Photo courtesy of Jo Naylor, </a:t>
            </a:r>
            <a:r>
              <a:rPr lang="en-US" dirty="0" err="1" smtClean="0"/>
              <a:t>Flickr</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School windows_Max Wolfe.jpg"/>
          <p:cNvPicPr>
            <a:picLocks noGrp="1" noChangeAspect="1"/>
          </p:cNvPicPr>
          <p:nvPr>
            <p:ph type="pic" sz="quarter" idx="10"/>
          </p:nvPr>
        </p:nvPicPr>
        <p:blipFill>
          <a:blip r:embed="rId2"/>
          <a:srcRect t="20693" b="20693"/>
          <a:stretch>
            <a:fillRect/>
          </a:stretch>
        </p:blipFill>
        <p:spPr/>
      </p:pic>
      <p:sp>
        <p:nvSpPr>
          <p:cNvPr id="3" name="Text Placeholder 2"/>
          <p:cNvSpPr>
            <a:spLocks noGrp="1"/>
          </p:cNvSpPr>
          <p:nvPr>
            <p:ph type="body" sz="quarter" idx="11"/>
          </p:nvPr>
        </p:nvSpPr>
        <p:spPr>
          <a:xfrm>
            <a:off x="258918" y="5506734"/>
            <a:ext cx="6467315" cy="1140759"/>
          </a:xfrm>
        </p:spPr>
        <p:txBody>
          <a:bodyPr>
            <a:normAutofit/>
          </a:bodyPr>
          <a:lstStyle/>
          <a:p>
            <a:r>
              <a:rPr lang="en-US" dirty="0" smtClean="0"/>
              <a:t>Make windows a part of your whole-house solution. First do an energy audit, then see what you can gain or save with window retrofits.</a:t>
            </a:r>
            <a:endParaRPr lang="en-US" dirty="0"/>
          </a:p>
        </p:txBody>
      </p:sp>
      <p:sp>
        <p:nvSpPr>
          <p:cNvPr id="4" name="Title 3"/>
          <p:cNvSpPr>
            <a:spLocks noGrp="1"/>
          </p:cNvSpPr>
          <p:nvPr>
            <p:ph type="title"/>
          </p:nvPr>
        </p:nvSpPr>
        <p:spPr/>
        <p:txBody>
          <a:bodyPr/>
          <a:lstStyle/>
          <a:p>
            <a:r>
              <a:rPr lang="en-US" dirty="0" smtClean="0"/>
              <a:t>2. Tackle other energy-efficiency measures first.</a:t>
            </a:r>
            <a:endParaRPr lang="en-US" dirty="0"/>
          </a:p>
        </p:txBody>
      </p:sp>
      <p:sp>
        <p:nvSpPr>
          <p:cNvPr id="5" name="Text Placeholder 4"/>
          <p:cNvSpPr>
            <a:spLocks noGrp="1"/>
          </p:cNvSpPr>
          <p:nvPr>
            <p:ph type="body" sz="quarter" idx="12"/>
          </p:nvPr>
        </p:nvSpPr>
        <p:spPr/>
        <p:txBody>
          <a:bodyPr/>
          <a:lstStyle/>
          <a:p>
            <a:r>
              <a:rPr lang="en-US" dirty="0" smtClean="0"/>
              <a:t>Photo courtesy of Max Wolfe, </a:t>
            </a:r>
            <a:r>
              <a:rPr lang="en-US" dirty="0" err="1" smtClean="0"/>
              <a:t>Flickr</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Window evolution_Horia Varlan.jpg"/>
          <p:cNvPicPr>
            <a:picLocks noGrp="1" noChangeAspect="1"/>
          </p:cNvPicPr>
          <p:nvPr>
            <p:ph type="pic" sz="quarter" idx="10"/>
          </p:nvPr>
        </p:nvPicPr>
        <p:blipFill>
          <a:blip r:embed="rId2"/>
          <a:srcRect l="12353" r="12353"/>
          <a:stretch>
            <a:fillRect/>
          </a:stretch>
        </p:blipFill>
        <p:spPr/>
      </p:pic>
      <p:sp>
        <p:nvSpPr>
          <p:cNvPr id="3" name="Text Placeholder 2"/>
          <p:cNvSpPr>
            <a:spLocks noGrp="1"/>
          </p:cNvSpPr>
          <p:nvPr>
            <p:ph type="body" sz="quarter" idx="11"/>
          </p:nvPr>
        </p:nvSpPr>
        <p:spPr/>
        <p:txBody>
          <a:bodyPr/>
          <a:lstStyle/>
          <a:p>
            <a:r>
              <a:rPr lang="en-US" dirty="0" smtClean="0"/>
              <a:t>Retrofits achieve energy savings comparable to replacement windows, and at a much lower cost. Replacement windows have substantial upfront costs that aren’t rapidly recouped through energy bill savings.</a:t>
            </a:r>
            <a:endParaRPr lang="en-US" dirty="0"/>
          </a:p>
        </p:txBody>
      </p:sp>
      <p:sp>
        <p:nvSpPr>
          <p:cNvPr id="4" name="Title 3"/>
          <p:cNvSpPr>
            <a:spLocks noGrp="1"/>
          </p:cNvSpPr>
          <p:nvPr>
            <p:ph type="title"/>
          </p:nvPr>
        </p:nvSpPr>
        <p:spPr/>
        <p:txBody>
          <a:bodyPr/>
          <a:lstStyle/>
          <a:p>
            <a:r>
              <a:rPr lang="en-US" dirty="0" smtClean="0"/>
              <a:t>3. Retrofits = better ROI.</a:t>
            </a:r>
            <a:endParaRPr lang="en-US" dirty="0"/>
          </a:p>
        </p:txBody>
      </p:sp>
      <p:sp>
        <p:nvSpPr>
          <p:cNvPr id="5" name="Text Placeholder 4"/>
          <p:cNvSpPr>
            <a:spLocks noGrp="1"/>
          </p:cNvSpPr>
          <p:nvPr>
            <p:ph type="body" sz="quarter" idx="12"/>
          </p:nvPr>
        </p:nvSpPr>
        <p:spPr/>
        <p:txBody>
          <a:bodyPr/>
          <a:lstStyle/>
          <a:p>
            <a:r>
              <a:rPr lang="en-US" dirty="0" smtClean="0"/>
              <a:t>Photo courtesy of </a:t>
            </a:r>
            <a:r>
              <a:rPr lang="en-US" dirty="0" err="1" smtClean="0"/>
              <a:t>Horia</a:t>
            </a:r>
            <a:r>
              <a:rPr lang="en-US" dirty="0" smtClean="0"/>
              <a:t> </a:t>
            </a:r>
            <a:r>
              <a:rPr lang="en-US" dirty="0" err="1" smtClean="0"/>
              <a:t>Varlan</a:t>
            </a:r>
            <a:r>
              <a:rPr lang="en-US" dirty="0" smtClean="0"/>
              <a:t>, </a:t>
            </a:r>
            <a:r>
              <a:rPr lang="en-US" dirty="0" err="1" smtClean="0"/>
              <a:t>Flickr</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Window on the ground_dwstucke.jpg"/>
          <p:cNvPicPr>
            <a:picLocks noGrp="1" noChangeAspect="1"/>
          </p:cNvPicPr>
          <p:nvPr>
            <p:ph type="pic" sz="quarter" idx="10"/>
          </p:nvPr>
        </p:nvPicPr>
        <p:blipFill>
          <a:blip r:embed="rId2"/>
          <a:srcRect t="18102" b="18102"/>
          <a:stretch>
            <a:fillRect/>
          </a:stretch>
        </p:blipFill>
        <p:spPr/>
      </p:pic>
      <p:sp>
        <p:nvSpPr>
          <p:cNvPr id="3" name="Text Placeholder 2"/>
          <p:cNvSpPr>
            <a:spLocks noGrp="1"/>
          </p:cNvSpPr>
          <p:nvPr>
            <p:ph type="body" sz="quarter" idx="11"/>
          </p:nvPr>
        </p:nvSpPr>
        <p:spPr/>
        <p:txBody>
          <a:bodyPr/>
          <a:lstStyle/>
          <a:p>
            <a:r>
              <a:rPr lang="en-US" dirty="0" smtClean="0"/>
              <a:t>Interior window panels, exterior storm windows, and insulating shades perform best. Weather-stripping has a better return if done as a DIY project. Performance varies by climate for all measures.</a:t>
            </a:r>
            <a:endParaRPr lang="en-US" dirty="0"/>
          </a:p>
        </p:txBody>
      </p:sp>
      <p:sp>
        <p:nvSpPr>
          <p:cNvPr id="4" name="Title 3"/>
          <p:cNvSpPr>
            <a:spLocks noGrp="1"/>
          </p:cNvSpPr>
          <p:nvPr>
            <p:ph type="title"/>
          </p:nvPr>
        </p:nvSpPr>
        <p:spPr/>
        <p:txBody>
          <a:bodyPr/>
          <a:lstStyle/>
          <a:p>
            <a:r>
              <a:rPr lang="en-US" dirty="0" smtClean="0"/>
              <a:t>4. Retrofit performance varies.</a:t>
            </a:r>
            <a:endParaRPr lang="en-US" dirty="0"/>
          </a:p>
        </p:txBody>
      </p:sp>
      <p:sp>
        <p:nvSpPr>
          <p:cNvPr id="5" name="Text Placeholder 4"/>
          <p:cNvSpPr>
            <a:spLocks noGrp="1"/>
          </p:cNvSpPr>
          <p:nvPr>
            <p:ph type="body" sz="quarter" idx="12"/>
          </p:nvPr>
        </p:nvSpPr>
        <p:spPr/>
        <p:txBody>
          <a:bodyPr/>
          <a:lstStyle/>
          <a:p>
            <a:r>
              <a:rPr lang="en-US" dirty="0" smtClean="0"/>
              <a:t>Photo courtesy of </a:t>
            </a:r>
            <a:r>
              <a:rPr lang="en-US" dirty="0" err="1" smtClean="0"/>
              <a:t>dwstucke</a:t>
            </a:r>
            <a:r>
              <a:rPr lang="en-US" dirty="0" smtClean="0"/>
              <a:t>,  </a:t>
            </a:r>
            <a:r>
              <a:rPr lang="en-US" dirty="0" err="1" smtClean="0"/>
              <a:t>Flickr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Restoration3_williefogg.jpg"/>
          <p:cNvPicPr>
            <a:picLocks noGrp="1" noChangeAspect="1"/>
          </p:cNvPicPr>
          <p:nvPr>
            <p:ph type="pic" sz="quarter" idx="10"/>
          </p:nvPr>
        </p:nvPicPr>
        <p:blipFill>
          <a:blip r:embed="rId2"/>
          <a:srcRect l="12472" r="12472"/>
          <a:stretch>
            <a:fillRect/>
          </a:stretch>
        </p:blipFill>
        <p:spPr/>
      </p:pic>
      <p:sp>
        <p:nvSpPr>
          <p:cNvPr id="3" name="Text Placeholder 2"/>
          <p:cNvSpPr>
            <a:spLocks noGrp="1"/>
          </p:cNvSpPr>
          <p:nvPr>
            <p:ph type="body" sz="quarter" idx="11"/>
          </p:nvPr>
        </p:nvSpPr>
        <p:spPr/>
        <p:txBody>
          <a:bodyPr/>
          <a:lstStyle/>
          <a:p>
            <a:r>
              <a:rPr lang="en-US" dirty="0" smtClean="0"/>
              <a:t>Need help with heating? Install insulating cellular shades to reduce heat loss. Need help with cooling? Check to see what exterior shading (trees, other buildings, etc.) already exists around your property.</a:t>
            </a:r>
            <a:endParaRPr lang="en-US" dirty="0"/>
          </a:p>
        </p:txBody>
      </p:sp>
      <p:sp>
        <p:nvSpPr>
          <p:cNvPr id="4" name="Title 3"/>
          <p:cNvSpPr>
            <a:spLocks noGrp="1"/>
          </p:cNvSpPr>
          <p:nvPr>
            <p:ph type="title"/>
          </p:nvPr>
        </p:nvSpPr>
        <p:spPr/>
        <p:txBody>
          <a:bodyPr/>
          <a:lstStyle/>
          <a:p>
            <a:r>
              <a:rPr lang="en-US" dirty="0" smtClean="0"/>
              <a:t>5. Consider climate.</a:t>
            </a:r>
            <a:endParaRPr lang="en-US" dirty="0"/>
          </a:p>
        </p:txBody>
      </p:sp>
      <p:sp>
        <p:nvSpPr>
          <p:cNvPr id="5" name="Text Placeholder 4"/>
          <p:cNvSpPr>
            <a:spLocks noGrp="1"/>
          </p:cNvSpPr>
          <p:nvPr>
            <p:ph type="body" sz="quarter" idx="12"/>
          </p:nvPr>
        </p:nvSpPr>
        <p:spPr/>
        <p:txBody>
          <a:bodyPr/>
          <a:lstStyle/>
          <a:p>
            <a:r>
              <a:rPr lang="en-US" dirty="0" smtClean="0"/>
              <a:t>Photo courtesy of </a:t>
            </a:r>
            <a:r>
              <a:rPr lang="en-US" dirty="0" err="1" smtClean="0"/>
              <a:t>williefogg</a:t>
            </a:r>
            <a:r>
              <a:rPr lang="en-US" dirty="0" smtClean="0"/>
              <a:t>, </a:t>
            </a:r>
            <a:r>
              <a:rPr lang="en-US" dirty="0" err="1" smtClean="0"/>
              <a:t>Flickr</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ools used to cover windows w plastic for insulation_Muffet.jpg"/>
          <p:cNvPicPr>
            <a:picLocks noGrp="1" noChangeAspect="1"/>
          </p:cNvPicPr>
          <p:nvPr>
            <p:ph type="pic" sz="quarter" idx="10"/>
          </p:nvPr>
        </p:nvPicPr>
        <p:blipFill>
          <a:blip r:embed="rId2"/>
          <a:srcRect t="12826" b="12826"/>
          <a:stretch>
            <a:fillRect/>
          </a:stretch>
        </p:blipFill>
        <p:spPr/>
      </p:pic>
      <p:sp>
        <p:nvSpPr>
          <p:cNvPr id="3" name="Text Placeholder 2"/>
          <p:cNvSpPr>
            <a:spLocks noGrp="1"/>
          </p:cNvSpPr>
          <p:nvPr>
            <p:ph type="body" sz="quarter" idx="11"/>
          </p:nvPr>
        </p:nvSpPr>
        <p:spPr/>
        <p:txBody>
          <a:bodyPr>
            <a:normAutofit/>
          </a:bodyPr>
          <a:lstStyle/>
          <a:p>
            <a:r>
              <a:rPr lang="en-US" dirty="0" smtClean="0"/>
              <a:t>Perform high-return, do-it-yourself installations first, where possible. Taking a phased approach to window upgrades can eventually lead to long-term savings of money, energy, and carbon emissions for older homes, even on a tight budget.</a:t>
            </a:r>
            <a:endParaRPr lang="en-US" dirty="0"/>
          </a:p>
        </p:txBody>
      </p:sp>
      <p:sp>
        <p:nvSpPr>
          <p:cNvPr id="4" name="Title 3"/>
          <p:cNvSpPr>
            <a:spLocks noGrp="1"/>
          </p:cNvSpPr>
          <p:nvPr>
            <p:ph type="title"/>
          </p:nvPr>
        </p:nvSpPr>
        <p:spPr/>
        <p:txBody>
          <a:bodyPr/>
          <a:lstStyle/>
          <a:p>
            <a:r>
              <a:rPr lang="en-US" dirty="0" smtClean="0"/>
              <a:t>6. Take matters into your own hands.</a:t>
            </a:r>
            <a:endParaRPr lang="en-US" dirty="0"/>
          </a:p>
        </p:txBody>
      </p:sp>
      <p:sp>
        <p:nvSpPr>
          <p:cNvPr id="5" name="Text Placeholder 4"/>
          <p:cNvSpPr>
            <a:spLocks noGrp="1"/>
          </p:cNvSpPr>
          <p:nvPr>
            <p:ph type="body" sz="quarter" idx="12"/>
          </p:nvPr>
        </p:nvSpPr>
        <p:spPr/>
        <p:txBody>
          <a:bodyPr/>
          <a:lstStyle/>
          <a:p>
            <a:r>
              <a:rPr lang="en-US" dirty="0" smtClean="0"/>
              <a:t>Photo courtesy of </a:t>
            </a:r>
            <a:r>
              <a:rPr lang="en-US" dirty="0" err="1" smtClean="0"/>
              <a:t>Muffet</a:t>
            </a:r>
            <a:r>
              <a:rPr lang="en-US" dirty="0" smtClean="0"/>
              <a:t>, </a:t>
            </a:r>
            <a:r>
              <a:rPr lang="en-US" dirty="0" err="1" smtClean="0"/>
              <a:t>Flickr</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window on the ground2_wheat_in_your_hair.jpg"/>
          <p:cNvPicPr>
            <a:picLocks noGrp="1" noChangeAspect="1"/>
          </p:cNvPicPr>
          <p:nvPr>
            <p:ph type="pic" sz="quarter" idx="10"/>
          </p:nvPr>
        </p:nvPicPr>
        <p:blipFill>
          <a:blip r:embed="rId2"/>
          <a:srcRect l="16667" r="16667"/>
          <a:stretch>
            <a:fillRect/>
          </a:stretch>
        </p:blipFill>
        <p:spPr/>
      </p:pic>
      <p:sp>
        <p:nvSpPr>
          <p:cNvPr id="3" name="Text Placeholder 2"/>
          <p:cNvSpPr>
            <a:spLocks noGrp="1"/>
          </p:cNvSpPr>
          <p:nvPr>
            <p:ph type="body" sz="quarter" idx="11"/>
          </p:nvPr>
        </p:nvSpPr>
        <p:spPr/>
        <p:txBody>
          <a:bodyPr/>
          <a:lstStyle/>
          <a:p>
            <a:r>
              <a:rPr lang="en-US" dirty="0" smtClean="0"/>
              <a:t>Keeping existing windows saves the energy and resources needed to create new windows. Retrofit measures are often less materials-intensive and so impact the environment less than an entire window replacement. </a:t>
            </a:r>
            <a:endParaRPr lang="en-US" dirty="0"/>
          </a:p>
        </p:txBody>
      </p:sp>
      <p:sp>
        <p:nvSpPr>
          <p:cNvPr id="4" name="Title 3"/>
          <p:cNvSpPr>
            <a:spLocks noGrp="1"/>
          </p:cNvSpPr>
          <p:nvPr>
            <p:ph type="title"/>
          </p:nvPr>
        </p:nvSpPr>
        <p:spPr/>
        <p:txBody>
          <a:bodyPr/>
          <a:lstStyle/>
          <a:p>
            <a:r>
              <a:rPr lang="en-US" dirty="0" smtClean="0"/>
              <a:t>7. Saving windows is green.</a:t>
            </a:r>
            <a:endParaRPr lang="en-US" dirty="0"/>
          </a:p>
        </p:txBody>
      </p:sp>
      <p:sp>
        <p:nvSpPr>
          <p:cNvPr id="5" name="Text Placeholder 4"/>
          <p:cNvSpPr>
            <a:spLocks noGrp="1"/>
          </p:cNvSpPr>
          <p:nvPr>
            <p:ph type="body" sz="quarter" idx="12"/>
          </p:nvPr>
        </p:nvSpPr>
        <p:spPr/>
        <p:txBody>
          <a:bodyPr/>
          <a:lstStyle/>
          <a:p>
            <a:r>
              <a:rPr lang="en-US" dirty="0" smtClean="0"/>
              <a:t>Photo courtesy of </a:t>
            </a:r>
            <a:r>
              <a:rPr lang="en-US" dirty="0" err="1" smtClean="0"/>
              <a:t>wheat_in_your_hair</a:t>
            </a:r>
            <a:r>
              <a:rPr lang="en-US" dirty="0" smtClean="0"/>
              <a:t>, </a:t>
            </a:r>
            <a:r>
              <a:rPr lang="en-US" dirty="0" err="1" smtClean="0"/>
              <a:t>Flickr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olorful windows_L. Allen Brewer.jpg"/>
          <p:cNvPicPr>
            <a:picLocks noGrp="1" noChangeAspect="1"/>
          </p:cNvPicPr>
          <p:nvPr>
            <p:ph type="pic" sz="quarter" idx="10"/>
          </p:nvPr>
        </p:nvPicPr>
        <p:blipFill>
          <a:blip r:embed="rId2"/>
          <a:srcRect t="16058" b="16058"/>
          <a:stretch>
            <a:fillRect/>
          </a:stretch>
        </p:blipFill>
        <p:spPr/>
      </p:pic>
      <p:sp>
        <p:nvSpPr>
          <p:cNvPr id="3" name="Text Placeholder 2"/>
          <p:cNvSpPr>
            <a:spLocks noGrp="1"/>
          </p:cNvSpPr>
          <p:nvPr>
            <p:ph type="body" sz="quarter" idx="11"/>
          </p:nvPr>
        </p:nvSpPr>
        <p:spPr/>
        <p:txBody>
          <a:bodyPr>
            <a:normAutofit lnSpcReduction="10000"/>
          </a:bodyPr>
          <a:lstStyle/>
          <a:p>
            <a:r>
              <a:rPr lang="en-US" dirty="0" smtClean="0"/>
              <a:t>Historic windows were custom fit to their original openings. Replacing them usually requires changing the size and/or shape, which compromises a home’s character and historic integrity -- and can reduce energy savings.</a:t>
            </a:r>
            <a:endParaRPr lang="en-US" dirty="0"/>
          </a:p>
        </p:txBody>
      </p:sp>
      <p:sp>
        <p:nvSpPr>
          <p:cNvPr id="4" name="Title 3"/>
          <p:cNvSpPr>
            <a:spLocks noGrp="1"/>
          </p:cNvSpPr>
          <p:nvPr>
            <p:ph type="title"/>
          </p:nvPr>
        </p:nvSpPr>
        <p:spPr/>
        <p:txBody>
          <a:bodyPr/>
          <a:lstStyle/>
          <a:p>
            <a:r>
              <a:rPr lang="en-US" dirty="0" smtClean="0"/>
              <a:t>8. Older windows preserve character.</a:t>
            </a:r>
            <a:endParaRPr lang="en-US" dirty="0"/>
          </a:p>
        </p:txBody>
      </p:sp>
      <p:sp>
        <p:nvSpPr>
          <p:cNvPr id="5" name="Text Placeholder 4"/>
          <p:cNvSpPr>
            <a:spLocks noGrp="1"/>
          </p:cNvSpPr>
          <p:nvPr>
            <p:ph type="body" sz="quarter" idx="12"/>
          </p:nvPr>
        </p:nvSpPr>
        <p:spPr/>
        <p:txBody>
          <a:bodyPr/>
          <a:lstStyle/>
          <a:p>
            <a:r>
              <a:rPr lang="en-US" dirty="0" smtClean="0"/>
              <a:t>Photo courtesy of L. Allen Brewer, </a:t>
            </a:r>
            <a:r>
              <a:rPr lang="en-US" dirty="0" err="1" smtClean="0"/>
              <a:t>Flickr</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nOnTuesday_Template_final">
  <a:themeElements>
    <a:clrScheme name="Custom 4">
      <a:dk1>
        <a:srgbClr val="004A76"/>
      </a:dk1>
      <a:lt1>
        <a:srgbClr val="FFFFFF"/>
      </a:lt1>
      <a:dk2>
        <a:srgbClr val="1F497D"/>
      </a:dk2>
      <a:lt2>
        <a:srgbClr val="EEECE1"/>
      </a:lt2>
      <a:accent1>
        <a:srgbClr val="7DD2F7"/>
      </a:accent1>
      <a:accent2>
        <a:srgbClr val="F7E337"/>
      </a:accent2>
      <a:accent3>
        <a:srgbClr val="6B9328"/>
      </a:accent3>
      <a:accent4>
        <a:srgbClr val="862320"/>
      </a:accent4>
      <a:accent5>
        <a:srgbClr val="F7AE86"/>
      </a:accent5>
      <a:accent6>
        <a:srgbClr val="D6CFC4"/>
      </a:accent6>
      <a:hlink>
        <a:srgbClr val="F7E337"/>
      </a:hlink>
      <a:folHlink>
        <a:srgbClr val="7DD2F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TenOnTuesday_Template_final</Template>
  <TotalTime>122</TotalTime>
  <Words>540</Words>
  <Application>Microsoft Office PowerPoint</Application>
  <PresentationFormat>On-screen Show (4:3)</PresentationFormat>
  <Paragraphs>41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TenOnTuesday_Template_final</vt:lpstr>
      <vt:lpstr>Retrofitting Historic Windows</vt:lpstr>
      <vt:lpstr>1. Consider their value.</vt:lpstr>
      <vt:lpstr>2. Tackle other energy-efficiency measures first.</vt:lpstr>
      <vt:lpstr>3. Retrofits = better ROI.</vt:lpstr>
      <vt:lpstr>4. Retrofit performance varies.</vt:lpstr>
      <vt:lpstr>5. Consider climate.</vt:lpstr>
      <vt:lpstr>6. Take matters into your own hands.</vt:lpstr>
      <vt:lpstr>7. Saving windows is green.</vt:lpstr>
      <vt:lpstr>8. Older windows preserve character.</vt:lpstr>
      <vt:lpstr>9. Older windows use better materials.</vt:lpstr>
      <vt:lpstr>10. Older windows can be repaired.</vt:lpstr>
      <vt:lpstr>Want more information?</vt:lpstr>
      <vt:lpstr>Slide 13</vt:lpstr>
    </vt:vector>
  </TitlesOfParts>
  <Company>NTHP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jrocchi</dc:creator>
  <cp:lastModifiedBy>jrocchi</cp:lastModifiedBy>
  <cp:revision>24</cp:revision>
  <cp:lastPrinted>2012-08-06T13:28:42Z</cp:lastPrinted>
  <dcterms:created xsi:type="dcterms:W3CDTF">2012-10-01T18:40:58Z</dcterms:created>
  <dcterms:modified xsi:type="dcterms:W3CDTF">2012-10-01T21:13:56Z</dcterms:modified>
</cp:coreProperties>
</file>